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6" r:id="rId7"/>
    <p:sldId id="262" r:id="rId8"/>
    <p:sldId id="263" r:id="rId9"/>
    <p:sldId id="268" r:id="rId10"/>
    <p:sldId id="267" r:id="rId11"/>
    <p:sldId id="269" r:id="rId12"/>
    <p:sldId id="264" r:id="rId13"/>
    <p:sldId id="265" r:id="rId14"/>
    <p:sldId id="272" r:id="rId15"/>
    <p:sldId id="276" r:id="rId16"/>
    <p:sldId id="280" r:id="rId17"/>
    <p:sldId id="273" r:id="rId18"/>
    <p:sldId id="275" r:id="rId19"/>
    <p:sldId id="281" r:id="rId20"/>
    <p:sldId id="277" r:id="rId21"/>
    <p:sldId id="279" r:id="rId22"/>
    <p:sldId id="278" r:id="rId23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yubomir Kirov" initials="LK" lastIdx="3" clrIdx="0">
    <p:extLst>
      <p:ext uri="{19B8F6BF-5375-455C-9EA6-DF929625EA0E}">
        <p15:presenceInfo xmlns:p15="http://schemas.microsoft.com/office/powerpoint/2012/main" userId="d1999071268cf92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D100E0-CBCB-40D6-8393-F3B20EB597F1}" v="1" dt="2021-03-19T06:42:58.2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\Desktop\Anketa_vaksini\New%20Microsoft%20Excel%20Workshee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2800" baseline="0" dirty="0"/>
              <a:t>Заявили 50-200 дози или </a:t>
            </a:r>
            <a:r>
              <a:rPr lang="en-GB" sz="2800" baseline="0" dirty="0"/>
              <a:t>&lt;50 </a:t>
            </a:r>
            <a:r>
              <a:rPr lang="bg-BG" sz="2800" baseline="0" dirty="0"/>
              <a:t>и </a:t>
            </a:r>
            <a:r>
              <a:rPr lang="en-GB" sz="2800" baseline="0" dirty="0"/>
              <a:t>&gt;</a:t>
            </a:r>
            <a:r>
              <a:rPr lang="bg-BG" sz="2800" baseline="0" dirty="0"/>
              <a:t>200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BA4-40C7-B3D4-436DA6DCA39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BA4-40C7-B3D4-436DA6DCA39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Лист1!$B$4:$C$4</c:f>
              <c:strCache>
                <c:ptCount val="2"/>
                <c:pt idx="0">
                  <c:v>Заявили 50-200</c:v>
                </c:pt>
                <c:pt idx="1">
                  <c:v>Заявили &gt; или &lt;</c:v>
                </c:pt>
              </c:strCache>
            </c:strRef>
          </c:cat>
          <c:val>
            <c:numRef>
              <c:f>Лист1!$B$5:$C$5</c:f>
              <c:numCache>
                <c:formatCode>General</c:formatCode>
                <c:ptCount val="2"/>
                <c:pt idx="0">
                  <c:v>443</c:v>
                </c:pt>
                <c:pt idx="1">
                  <c:v>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BA4-40C7-B3D4-436DA6DCA39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</c:legendEntry>
      <c:layout>
        <c:manualLayout>
          <c:xMode val="edge"/>
          <c:yMode val="edge"/>
          <c:x val="0.30278615006666865"/>
          <c:y val="0.92675748551536352"/>
          <c:w val="0.42165252547772064"/>
          <c:h val="5.80464341958870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dirty="0"/>
              <a:t>заявени/ПОЛУЧЕНИ</a:t>
            </a:r>
            <a:endParaRPr lang="en-US" dirty="0"/>
          </a:p>
        </c:rich>
      </c:tx>
      <c:layout>
        <c:manualLayout>
          <c:xMode val="edge"/>
          <c:yMode val="edge"/>
          <c:x val="0.27771037032877249"/>
          <c:y val="2.777765448498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Sheet5!$A$1:$B$1</c:f>
              <c:strCache>
                <c:ptCount val="2"/>
                <c:pt idx="0">
                  <c:v>Какъв брой ваксини общо сте заявили към РЗИ към дата 12.03.2021, които съответстват на броя записани и чакащи във Вашия списък за ваксиниране?</c:v>
                </c:pt>
                <c:pt idx="1">
                  <c:v>Какъв е общият брой дози ваксина получени от Вас към 12.03.2021?</c:v>
                </c:pt>
              </c:strCache>
            </c:strRef>
          </c:cat>
          <c:val>
            <c:numRef>
              <c:f>Sheet5!$A$2:$B$2</c:f>
              <c:numCache>
                <c:formatCode>General</c:formatCode>
                <c:ptCount val="2"/>
                <c:pt idx="0">
                  <c:v>67530</c:v>
                </c:pt>
                <c:pt idx="1">
                  <c:v>19080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54-4A40-81DC-22AE0725355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73835928"/>
        <c:axId val="373835144"/>
      </c:barChart>
      <c:catAx>
        <c:axId val="3738359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73835144"/>
        <c:crosses val="autoZero"/>
        <c:auto val="1"/>
        <c:lblAlgn val="ctr"/>
        <c:lblOffset val="100"/>
        <c:noMultiLvlLbl val="0"/>
      </c:catAx>
      <c:valAx>
        <c:axId val="3738351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73835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F9BC-8F31-4A03-ADBD-9F77DE303D41}" type="datetimeFigureOut">
              <a:rPr lang="bg-BG" smtClean="0"/>
              <a:t>19.3.2021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5AB8-5157-472F-A13C-75CADAF0A1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9637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F9BC-8F31-4A03-ADBD-9F77DE303D41}" type="datetimeFigureOut">
              <a:rPr lang="bg-BG" smtClean="0"/>
              <a:t>19.3.2021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5AB8-5157-472F-A13C-75CADAF0A1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90773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F9BC-8F31-4A03-ADBD-9F77DE303D41}" type="datetimeFigureOut">
              <a:rPr lang="bg-BG" smtClean="0"/>
              <a:t>19.3.2021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5AB8-5157-472F-A13C-75CADAF0A1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341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F9BC-8F31-4A03-ADBD-9F77DE303D41}" type="datetimeFigureOut">
              <a:rPr lang="bg-BG" smtClean="0"/>
              <a:t>19.3.2021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5AB8-5157-472F-A13C-75CADAF0A1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95738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F9BC-8F31-4A03-ADBD-9F77DE303D41}" type="datetimeFigureOut">
              <a:rPr lang="bg-BG" smtClean="0"/>
              <a:t>19.3.2021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5AB8-5157-472F-A13C-75CADAF0A1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17970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F9BC-8F31-4A03-ADBD-9F77DE303D41}" type="datetimeFigureOut">
              <a:rPr lang="bg-BG" smtClean="0"/>
              <a:t>19.3.2021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5AB8-5157-472F-A13C-75CADAF0A1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1074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F9BC-8F31-4A03-ADBD-9F77DE303D41}" type="datetimeFigureOut">
              <a:rPr lang="bg-BG" smtClean="0"/>
              <a:t>19.3.2021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5AB8-5157-472F-A13C-75CADAF0A1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6688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F9BC-8F31-4A03-ADBD-9F77DE303D41}" type="datetimeFigureOut">
              <a:rPr lang="bg-BG" smtClean="0"/>
              <a:t>19.3.2021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5AB8-5157-472F-A13C-75CADAF0A1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76728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F9BC-8F31-4A03-ADBD-9F77DE303D41}" type="datetimeFigureOut">
              <a:rPr lang="bg-BG" smtClean="0"/>
              <a:t>19.3.2021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5AB8-5157-472F-A13C-75CADAF0A1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5968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F9BC-8F31-4A03-ADBD-9F77DE303D41}" type="datetimeFigureOut">
              <a:rPr lang="bg-BG" smtClean="0"/>
              <a:t>19.3.2021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5AB8-5157-472F-A13C-75CADAF0A1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2505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F9BC-8F31-4A03-ADBD-9F77DE303D41}" type="datetimeFigureOut">
              <a:rPr lang="bg-BG" smtClean="0"/>
              <a:t>19.3.2021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5AB8-5157-472F-A13C-75CADAF0A1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1894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AF9BC-8F31-4A03-ADBD-9F77DE303D41}" type="datetimeFigureOut">
              <a:rPr lang="bg-BG" smtClean="0"/>
              <a:t>19.3.2021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75AB8-5157-472F-A13C-75CADAF0A1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0768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nsoplb.com/" TargetMode="External"/><Relationship Id="rId4" Type="http://schemas.openxmlformats.org/officeDocument/2006/relationships/hyperlink" Target="mailto:nsoplb@gmail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712" y="1887791"/>
            <a:ext cx="10058160" cy="356195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br>
              <a:rPr lang="bg-BG" sz="4800" b="1" dirty="0"/>
            </a:br>
            <a:br>
              <a:rPr lang="bg-BG" sz="4800" b="1" dirty="0"/>
            </a:br>
            <a:br>
              <a:rPr lang="bg-BG" sz="4800" b="1" dirty="0"/>
            </a:br>
            <a:br>
              <a:rPr lang="bg-BG" sz="4800" b="1" dirty="0"/>
            </a:br>
            <a:r>
              <a:rPr lang="bg-BG" sz="4800" dirty="0"/>
              <a:t>Резултати от </a:t>
            </a:r>
            <a:r>
              <a:rPr lang="ru-RU" sz="4800" dirty="0"/>
              <a:t>Анкета на НСОПЛБ сред</a:t>
            </a:r>
            <a:br>
              <a:rPr lang="ru-RU" sz="4800" dirty="0"/>
            </a:br>
            <a:r>
              <a:rPr lang="ru-RU" sz="4800" dirty="0" err="1"/>
              <a:t>общопрактикуващите</a:t>
            </a:r>
            <a:r>
              <a:rPr lang="ru-RU" sz="4800" dirty="0"/>
              <a:t> лекари (ОПЛ),</a:t>
            </a:r>
            <a:br>
              <a:rPr lang="ru-RU" sz="4800" dirty="0"/>
            </a:br>
            <a:r>
              <a:rPr lang="ru-RU" sz="4800" dirty="0" err="1"/>
              <a:t>свързана</a:t>
            </a:r>
            <a:r>
              <a:rPr lang="ru-RU" sz="4800" dirty="0"/>
              <a:t> с </a:t>
            </a:r>
            <a:r>
              <a:rPr lang="ru-RU" sz="4800" dirty="0" err="1"/>
              <a:t>ваксинацията</a:t>
            </a:r>
            <a:r>
              <a:rPr lang="ru-RU" sz="4800" dirty="0"/>
              <a:t> </a:t>
            </a:r>
            <a:r>
              <a:rPr lang="ru-RU" sz="4800" dirty="0" err="1"/>
              <a:t>срещу</a:t>
            </a:r>
            <a:r>
              <a:rPr lang="ru-RU" sz="4800" dirty="0"/>
              <a:t> КОВИД-19</a:t>
            </a:r>
            <a:br>
              <a:rPr lang="ru-RU" sz="4800" dirty="0"/>
            </a:br>
            <a:r>
              <a:rPr lang="ru-RU" sz="4800" dirty="0"/>
              <a:t>12-15 март 2021 г.</a:t>
            </a:r>
            <a:br>
              <a:rPr lang="ru-RU" sz="4800" dirty="0"/>
            </a:br>
            <a:r>
              <a:rPr lang="ru-RU" sz="4800" dirty="0"/>
              <a:t>Анализ</a:t>
            </a:r>
            <a:r>
              <a:rPr lang="en-GB" sz="4800" dirty="0"/>
              <a:t> </a:t>
            </a:r>
            <a:r>
              <a:rPr lang="bg-BG" sz="4800" dirty="0"/>
              <a:t>и Решения.</a:t>
            </a:r>
          </a:p>
        </p:txBody>
      </p:sp>
      <p:pic>
        <p:nvPicPr>
          <p:cNvPr id="2049" name="Картина 1" descr="Описание: znak">
            <a:extLst>
              <a:ext uri="{FF2B5EF4-FFF2-40B4-BE49-F238E27FC236}">
                <a16:creationId xmlns:a16="http://schemas.microsoft.com/office/drawing/2014/main" id="{E1309483-47EE-4242-B8F5-E075B412AC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45" y="141928"/>
            <a:ext cx="649851" cy="865290"/>
          </a:xfrm>
          <a:prstGeom prst="rect">
            <a:avLst/>
          </a:prstGeom>
          <a:solidFill>
            <a:srgbClr val="DBE5F1"/>
          </a:solidFill>
          <a:ln w="9525">
            <a:solidFill>
              <a:srgbClr val="99CCFF"/>
            </a:solidFill>
            <a:miter lim="800000"/>
            <a:headEnd/>
            <a:tailEnd/>
          </a:ln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15332794-3F9C-4453-B1DF-FE1DAE114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534" y="79249"/>
            <a:ext cx="879372" cy="865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3B9D2A90-1B02-40C4-A0BF-54021C380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45" y="44244"/>
            <a:ext cx="10618840" cy="412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DD8F07-6469-4794-ACD8-B94152E45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94" y="161618"/>
            <a:ext cx="11891261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bg-BG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НАЦИОНАЛНО СДРУЖЕНИЕ</a:t>
            </a:r>
            <a:r>
              <a:rPr kumimoji="0" lang="en-US" altLang="bg-BG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bg-BG" altLang="bg-BG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ОБЩОПРАКТИКУВАЩИТЕ ЛЕКАРИ В БЪЛГАРИЯ                                           </a:t>
            </a:r>
            <a:endParaRPr kumimoji="0" lang="bg-BG" altLang="bg-BG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bg-BG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ЧЛЕН НА АСОЦИАЦИЯТА НА ЛЕКАРИТЕ ПО ОБЩА/ФАМИЛНА МЕДИЦИНА ОТ ЮГОИЗТОЧНА ЕВРОПА</a:t>
            </a:r>
            <a:endParaRPr kumimoji="0" lang="bg-BG" altLang="bg-BG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bg-BG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ЧЛЕН НА СЪЮЗА НА БЪЛГАРСКИТЕ МЕДИЦИНСКИ СПЕЦИАЛИСТИ</a:t>
            </a:r>
            <a:endParaRPr kumimoji="0" lang="bg-BG" altLang="bg-BG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ЧЛЕН НА EUROPEAN GENERAL PRACTICE RESEARCH NETWORK (EGPRN)</a:t>
            </a:r>
            <a:endParaRPr kumimoji="0" lang="bg-BG" altLang="bg-BG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--------------------------------------------------------------------------------------------------------------------------------</a:t>
            </a:r>
            <a:endParaRPr kumimoji="0" lang="bg-BG" altLang="bg-BG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bg-BG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1407</a:t>
            </a:r>
            <a:r>
              <a:rPr kumimoji="0" lang="ru-RU" altLang="bg-BG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bg-BG" altLang="bg-BG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София, бул. „Н. Й. Вапцаров” № 17- 21, ет.2, ап.5 тел./факс: 02/ 868 28 94,</a:t>
            </a:r>
            <a:endParaRPr kumimoji="0" lang="bg-BG" altLang="bg-BG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bg-BG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bg-BG" altLang="bg-BG" sz="9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Моб</a:t>
            </a:r>
            <a:r>
              <a:rPr kumimoji="0" lang="bg-BG" altLang="bg-BG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:. 088</a:t>
            </a:r>
            <a:r>
              <a:rPr kumimoji="0" lang="it-IT" altLang="bg-BG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kumimoji="0" lang="bg-BG" altLang="bg-BG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6</a:t>
            </a:r>
            <a:r>
              <a:rPr kumimoji="0" lang="it-IT" altLang="bg-BG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14 589 </a:t>
            </a:r>
            <a:r>
              <a:rPr kumimoji="0" lang="bg-BG" altLang="bg-BG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e-</a:t>
            </a:r>
            <a:r>
              <a:rPr kumimoji="0" lang="bg-BG" altLang="bg-BG" sz="9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mail</a:t>
            </a:r>
            <a:r>
              <a:rPr kumimoji="0" lang="bg-BG" altLang="bg-BG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kumimoji="0" lang="bg-BG" altLang="bg-BG" sz="900" b="0" i="1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nsoplb</a:t>
            </a:r>
            <a:r>
              <a:rPr kumimoji="0" lang="bg-BG" altLang="bg-BG" sz="900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@</a:t>
            </a:r>
            <a:r>
              <a:rPr kumimoji="0" lang="fr-BE" altLang="bg-BG" sz="900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g</a:t>
            </a:r>
            <a:r>
              <a:rPr kumimoji="0" lang="bg-BG" altLang="bg-BG" sz="900" b="0" i="1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mail</a:t>
            </a:r>
            <a:r>
              <a:rPr kumimoji="0" lang="bg-BG" altLang="bg-BG" sz="900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.</a:t>
            </a:r>
            <a:r>
              <a:rPr kumimoji="0" lang="fr-BE" altLang="bg-BG" sz="900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com</a:t>
            </a:r>
            <a:r>
              <a:rPr kumimoji="0" lang="en-US" altLang="bg-BG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bg-BG" altLang="bg-BG" sz="900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http://www.nsoplb.</a:t>
            </a:r>
            <a:r>
              <a:rPr kumimoji="0" lang="it-IT" altLang="bg-BG" sz="900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com</a:t>
            </a:r>
            <a:endParaRPr kumimoji="0" lang="it-IT" altLang="bg-B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511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F7BC56E-E04B-4886-93BD-D9A144B0D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691" y="217641"/>
            <a:ext cx="10515600" cy="1325563"/>
          </a:xfrm>
        </p:spPr>
        <p:txBody>
          <a:bodyPr/>
          <a:lstStyle/>
          <a:p>
            <a:pPr algn="ctr"/>
            <a:r>
              <a:rPr lang="ru-RU" sz="2600" i="1" dirty="0"/>
              <a:t>Коя </a:t>
            </a:r>
            <a:r>
              <a:rPr lang="ru-RU" sz="2600" i="1" dirty="0" err="1"/>
              <a:t>ваксина</a:t>
            </a:r>
            <a:r>
              <a:rPr lang="ru-RU" sz="2600" i="1" dirty="0"/>
              <a:t> </a:t>
            </a:r>
            <a:r>
              <a:rPr lang="ru-RU" sz="2600" i="1" dirty="0" err="1"/>
              <a:t>сте</a:t>
            </a:r>
            <a:r>
              <a:rPr lang="ru-RU" sz="2600" i="1" dirty="0"/>
              <a:t> </a:t>
            </a:r>
            <a:r>
              <a:rPr lang="ru-RU" sz="2600" i="1" dirty="0" err="1"/>
              <a:t>поставяли</a:t>
            </a:r>
            <a:r>
              <a:rPr lang="ru-RU" sz="2600" i="1" dirty="0"/>
              <a:t> </a:t>
            </a:r>
            <a:r>
              <a:rPr lang="ru-RU" sz="2600" i="1" dirty="0" err="1"/>
              <a:t>във</a:t>
            </a:r>
            <a:r>
              <a:rPr lang="ru-RU" sz="2600" i="1" dirty="0"/>
              <a:t> </a:t>
            </a:r>
            <a:r>
              <a:rPr lang="ru-RU" sz="2600" i="1" dirty="0" err="1"/>
              <a:t>Вашата</a:t>
            </a:r>
            <a:r>
              <a:rPr lang="ru-RU" sz="2600" i="1" dirty="0"/>
              <a:t> амбулатория?</a:t>
            </a:r>
            <a:endParaRPr lang="bg-BG" sz="2600" i="1" dirty="0"/>
          </a:p>
        </p:txBody>
      </p:sp>
      <p:pic>
        <p:nvPicPr>
          <p:cNvPr id="5" name="Контейнер за съдържание 4">
            <a:extLst>
              <a:ext uri="{FF2B5EF4-FFF2-40B4-BE49-F238E27FC236}">
                <a16:creationId xmlns:a16="http://schemas.microsoft.com/office/drawing/2014/main" id="{C291C3FC-BAB7-4864-9A02-0F73F9BD74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3181" y="1677673"/>
            <a:ext cx="8980647" cy="3723992"/>
          </a:xfrm>
        </p:spPr>
      </p:pic>
    </p:spTree>
    <p:extLst>
      <p:ext uri="{BB962C8B-B14F-4D97-AF65-F5344CB8AC3E}">
        <p14:creationId xmlns:p14="http://schemas.microsoft.com/office/powerpoint/2010/main" val="1093740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D1CAC88-0423-4514-AD9F-E19C44ED9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600" i="1" dirty="0"/>
              <a:t>Коя </a:t>
            </a:r>
            <a:r>
              <a:rPr lang="ru-RU" sz="2600" i="1" dirty="0" err="1"/>
              <a:t>ваксина</a:t>
            </a:r>
            <a:r>
              <a:rPr lang="ru-RU" sz="2600" i="1" dirty="0"/>
              <a:t> </a:t>
            </a:r>
            <a:r>
              <a:rPr lang="ru-RU" sz="2600" i="1" dirty="0" err="1"/>
              <a:t>предпочитат</a:t>
            </a:r>
            <a:r>
              <a:rPr lang="ru-RU" sz="2600" i="1" dirty="0"/>
              <a:t> </a:t>
            </a:r>
            <a:r>
              <a:rPr lang="ru-RU" sz="2600" i="1" dirty="0" err="1"/>
              <a:t>Вашите</a:t>
            </a:r>
            <a:r>
              <a:rPr lang="ru-RU" sz="2600" i="1" dirty="0"/>
              <a:t> </a:t>
            </a:r>
            <a:r>
              <a:rPr lang="ru-RU" sz="2600" i="1" dirty="0" err="1"/>
              <a:t>пациенти</a:t>
            </a:r>
            <a:r>
              <a:rPr lang="ru-RU" sz="2600" i="1" dirty="0"/>
              <a:t>?</a:t>
            </a:r>
            <a:endParaRPr lang="bg-BG" sz="2600" i="1" dirty="0"/>
          </a:p>
        </p:txBody>
      </p:sp>
      <p:pic>
        <p:nvPicPr>
          <p:cNvPr id="5" name="Контейнер за съдържание 4">
            <a:extLst>
              <a:ext uri="{FF2B5EF4-FFF2-40B4-BE49-F238E27FC236}">
                <a16:creationId xmlns:a16="http://schemas.microsoft.com/office/drawing/2014/main" id="{45652DF2-FF0E-4B35-A01E-60FDED85C4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657" y="2198914"/>
            <a:ext cx="10352276" cy="3701143"/>
          </a:xfrm>
        </p:spPr>
      </p:pic>
    </p:spTree>
    <p:extLst>
      <p:ext uri="{BB962C8B-B14F-4D97-AF65-F5344CB8AC3E}">
        <p14:creationId xmlns:p14="http://schemas.microsoft.com/office/powerpoint/2010/main" val="3438288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184" y="-9832"/>
            <a:ext cx="4092629" cy="1343741"/>
          </a:xfrm>
        </p:spPr>
        <p:txBody>
          <a:bodyPr>
            <a:normAutofit/>
          </a:bodyPr>
          <a:lstStyle/>
          <a:p>
            <a:pPr algn="ctr"/>
            <a:r>
              <a:rPr lang="ru-RU" sz="2600" i="1" dirty="0"/>
              <a:t>Готови ли сте да поставяте масово и </a:t>
            </a:r>
            <a:br>
              <a:rPr lang="ru-RU" sz="2600" i="1" dirty="0"/>
            </a:br>
            <a:r>
              <a:rPr lang="ru-RU" sz="2600" i="1" dirty="0" err="1"/>
              <a:t>иРНК</a:t>
            </a:r>
            <a:r>
              <a:rPr lang="ru-RU" sz="2600" i="1" dirty="0"/>
              <a:t> ваксини?</a:t>
            </a:r>
            <a:endParaRPr lang="bg-BG" sz="2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40128" y="29488"/>
            <a:ext cx="4913671" cy="1387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i="1" dirty="0"/>
              <a:t>Получавате ли от РЗИ съобщения (електронна поща, обаждане) </a:t>
            </a:r>
            <a:r>
              <a:rPr lang="bg-BG" sz="2800" i="1" dirty="0"/>
              <a:t>н</a:t>
            </a:r>
            <a:r>
              <a:rPr lang="ru-RU" sz="2800" i="1" dirty="0"/>
              <a:t>а </a:t>
            </a:r>
            <a:r>
              <a:rPr lang="ru-RU" sz="2800" i="1" dirty="0" err="1"/>
              <a:t>ден</a:t>
            </a:r>
            <a:r>
              <a:rPr lang="ru-RU" sz="2800" i="1" dirty="0"/>
              <a:t> за получаване на ваксините и гарантиран брой дози?</a:t>
            </a:r>
            <a:endParaRPr lang="bg-BG" sz="26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580" y="2503603"/>
            <a:ext cx="5309419" cy="35629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0128" y="2359742"/>
            <a:ext cx="5270090" cy="364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430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228" y="3929792"/>
            <a:ext cx="10515600" cy="45264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bg-BG" b="1" dirty="0"/>
              <a:t>ОБЩО 67 530 ИЛИ СРЕДНО ПО 112 ДОЗИ ЗА ЕДИН ОПЛ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18187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err="1"/>
              <a:t>Брой</a:t>
            </a:r>
            <a:r>
              <a:rPr lang="ru-RU" sz="2800" dirty="0"/>
              <a:t>, </a:t>
            </a:r>
            <a:r>
              <a:rPr lang="ru-RU" sz="2800" dirty="0" err="1"/>
              <a:t>заявени</a:t>
            </a:r>
            <a:r>
              <a:rPr lang="ru-RU" sz="2800" dirty="0"/>
              <a:t> </a:t>
            </a:r>
            <a:r>
              <a:rPr lang="ru-RU" sz="2800" dirty="0" err="1"/>
              <a:t>дози</a:t>
            </a:r>
            <a:r>
              <a:rPr lang="ru-RU" sz="2800" dirty="0"/>
              <a:t> </a:t>
            </a:r>
            <a:r>
              <a:rPr lang="ru-RU" sz="2800" dirty="0" err="1"/>
              <a:t>ваксини</a:t>
            </a:r>
            <a:r>
              <a:rPr lang="ru-RU" sz="2800" dirty="0"/>
              <a:t> </a:t>
            </a:r>
            <a:r>
              <a:rPr lang="ru-RU" sz="2800" dirty="0" err="1"/>
              <a:t>към</a:t>
            </a:r>
            <a:r>
              <a:rPr lang="ru-RU" sz="2800" dirty="0"/>
              <a:t> дата 12.03.2021, които съответстват на броя записани и </a:t>
            </a:r>
            <a:r>
              <a:rPr lang="ru-RU" sz="2800" dirty="0" err="1"/>
              <a:t>чакащи</a:t>
            </a:r>
            <a:r>
              <a:rPr lang="ru-RU" sz="2800" dirty="0"/>
              <a:t> за </a:t>
            </a:r>
            <a:r>
              <a:rPr lang="ru-RU" sz="2800" dirty="0" err="1"/>
              <a:t>ваксиниране</a:t>
            </a:r>
            <a:r>
              <a:rPr lang="ru-RU" sz="2800" dirty="0"/>
              <a:t>? 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997880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4802C15-B2EA-49E0-87CD-C54E4D1B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7262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/>
              <a:t>ИЗВОДИ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F6C3B3E-8E80-4804-8098-9ABC15478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374"/>
            <a:ext cx="10515600" cy="53425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/>
              <a:t>Проблемът пред </a:t>
            </a:r>
            <a:r>
              <a:rPr lang="ru-RU" sz="2400" b="1" dirty="0" err="1"/>
              <a:t>масовата</a:t>
            </a:r>
            <a:r>
              <a:rPr lang="ru-RU" sz="2400" b="1" dirty="0"/>
              <a:t> </a:t>
            </a:r>
            <a:r>
              <a:rPr lang="ru-RU" sz="2400" b="1" dirty="0" err="1"/>
              <a:t>ваксинация</a:t>
            </a:r>
            <a:r>
              <a:rPr lang="ru-RU" sz="2400" b="1" dirty="0"/>
              <a:t> е в </a:t>
            </a:r>
            <a:r>
              <a:rPr lang="ru-RU" sz="2400" b="1" dirty="0" err="1"/>
              <a:t>логистиката</a:t>
            </a:r>
            <a:r>
              <a:rPr lang="ru-RU" sz="2400" dirty="0"/>
              <a:t>, </a:t>
            </a:r>
            <a:r>
              <a:rPr lang="ru-RU" sz="2400" dirty="0" err="1"/>
              <a:t>свързана</a:t>
            </a:r>
            <a:r>
              <a:rPr lang="ru-RU" sz="2400" dirty="0"/>
              <a:t> с </a:t>
            </a:r>
            <a:r>
              <a:rPr lang="ru-RU" sz="2400" dirty="0" err="1"/>
              <a:t>осигуряването</a:t>
            </a:r>
            <a:r>
              <a:rPr lang="ru-RU" sz="2400" dirty="0"/>
              <a:t> на </a:t>
            </a:r>
            <a:r>
              <a:rPr lang="ru-RU" sz="2400" dirty="0" err="1"/>
              <a:t>ваксини</a:t>
            </a:r>
            <a:r>
              <a:rPr lang="ru-RU" sz="2400" dirty="0"/>
              <a:t> (начин, вид и количества), а не в </a:t>
            </a:r>
            <a:r>
              <a:rPr lang="ru-RU" sz="2400" dirty="0" err="1"/>
              <a:t>готовността</a:t>
            </a:r>
            <a:r>
              <a:rPr lang="ru-RU" sz="2400" dirty="0"/>
              <a:t> на ОПЛ да </a:t>
            </a:r>
            <a:r>
              <a:rPr lang="ru-RU" sz="2400" dirty="0" err="1"/>
              <a:t>извършват</a:t>
            </a:r>
            <a:r>
              <a:rPr lang="ru-RU" sz="2400" dirty="0"/>
              <a:t> </a:t>
            </a:r>
            <a:r>
              <a:rPr lang="ru-RU" sz="2400" dirty="0" err="1"/>
              <a:t>тази</a:t>
            </a:r>
            <a:r>
              <a:rPr lang="ru-RU" sz="2400" dirty="0"/>
              <a:t> </a:t>
            </a:r>
            <a:r>
              <a:rPr lang="ru-RU" sz="2400" dirty="0" err="1"/>
              <a:t>ваксинация</a:t>
            </a:r>
            <a:r>
              <a:rPr lang="ru-RU" sz="24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400" b="1" dirty="0"/>
              <a:t>Внушително </a:t>
            </a:r>
            <a:r>
              <a:rPr lang="ru-RU" sz="2400" b="1" dirty="0" err="1"/>
              <a:t>несъответствие</a:t>
            </a:r>
            <a:r>
              <a:rPr lang="ru-RU" sz="2400" b="1" dirty="0"/>
              <a:t> между </a:t>
            </a:r>
            <a:r>
              <a:rPr lang="ru-RU" sz="2400" b="1" dirty="0" err="1"/>
              <a:t>заявени</a:t>
            </a:r>
            <a:r>
              <a:rPr lang="ru-RU" sz="2400" b="1" dirty="0"/>
              <a:t> и </a:t>
            </a:r>
            <a:r>
              <a:rPr lang="ru-RU" sz="2400" b="1" dirty="0" err="1"/>
              <a:t>получени</a:t>
            </a:r>
            <a:r>
              <a:rPr lang="ru-RU" sz="2400" b="1" dirty="0"/>
              <a:t> </a:t>
            </a:r>
            <a:r>
              <a:rPr lang="ru-RU" sz="2400" b="1" dirty="0" err="1"/>
              <a:t>дози</a:t>
            </a:r>
            <a:r>
              <a:rPr lang="ru-RU" sz="2400" b="1" dirty="0"/>
              <a:t> </a:t>
            </a:r>
            <a:r>
              <a:rPr lang="ru-RU" sz="2400" b="1" dirty="0" err="1"/>
              <a:t>ваксина</a:t>
            </a:r>
            <a:r>
              <a:rPr lang="ru-RU" sz="2400" dirty="0"/>
              <a:t>, </a:t>
            </a:r>
            <a:r>
              <a:rPr lang="ru-RU" sz="2400" dirty="0" err="1"/>
              <a:t>което</a:t>
            </a:r>
            <a:r>
              <a:rPr lang="ru-RU" sz="2400" dirty="0"/>
              <a:t> </a:t>
            </a:r>
            <a:r>
              <a:rPr lang="ru-RU" sz="2400" b="1" dirty="0"/>
              <a:t>води до </a:t>
            </a:r>
            <a:r>
              <a:rPr lang="ru-RU" sz="2400" b="1" dirty="0" err="1"/>
              <a:t>лишаване</a:t>
            </a:r>
            <a:r>
              <a:rPr lang="ru-RU" sz="2400" b="1" dirty="0"/>
              <a:t> от </a:t>
            </a:r>
            <a:r>
              <a:rPr lang="ru-RU" sz="2400" b="1" dirty="0" err="1"/>
              <a:t>възможност</a:t>
            </a:r>
            <a:r>
              <a:rPr lang="ru-RU" sz="2400" b="1" dirty="0"/>
              <a:t> за </a:t>
            </a:r>
            <a:r>
              <a:rPr lang="ru-RU" sz="2400" b="1" dirty="0" err="1"/>
              <a:t>изпълнение</a:t>
            </a:r>
            <a:r>
              <a:rPr lang="ru-RU" sz="2400" b="1" dirty="0"/>
              <a:t> на </a:t>
            </a:r>
            <a:r>
              <a:rPr lang="ru-RU" sz="2400" b="1" dirty="0" err="1"/>
              <a:t>масова</a:t>
            </a:r>
            <a:r>
              <a:rPr lang="ru-RU" sz="2400" b="1" dirty="0"/>
              <a:t> </a:t>
            </a:r>
            <a:r>
              <a:rPr lang="ru-RU" sz="2400" b="1" dirty="0" err="1"/>
              <a:t>имунизация</a:t>
            </a:r>
            <a:r>
              <a:rPr lang="ru-RU" sz="2400" b="1" dirty="0"/>
              <a:t> от ОПЛ</a:t>
            </a:r>
            <a:r>
              <a:rPr lang="ru-RU" sz="2400" dirty="0"/>
              <a:t>, </a:t>
            </a:r>
            <a:r>
              <a:rPr lang="ru-RU" sz="2400" dirty="0" err="1"/>
              <a:t>въпреки</a:t>
            </a:r>
            <a:r>
              <a:rPr lang="ru-RU" sz="2400" dirty="0"/>
              <a:t> </a:t>
            </a:r>
            <a:r>
              <a:rPr lang="ru-RU" sz="2400" dirty="0" err="1"/>
              <a:t>явната</a:t>
            </a:r>
            <a:r>
              <a:rPr lang="ru-RU" sz="2400" dirty="0"/>
              <a:t> и </a:t>
            </a:r>
            <a:r>
              <a:rPr lang="ru-RU" sz="2400" dirty="0" err="1"/>
              <a:t>заявената</a:t>
            </a:r>
            <a:r>
              <a:rPr lang="ru-RU" sz="2400" dirty="0"/>
              <a:t> </a:t>
            </a:r>
            <a:r>
              <a:rPr lang="ru-RU" sz="2400" dirty="0" err="1"/>
              <a:t>готовност</a:t>
            </a:r>
            <a:r>
              <a:rPr lang="ru-RU" sz="2400" dirty="0"/>
              <a:t> от наша страна, </a:t>
            </a:r>
            <a:r>
              <a:rPr lang="ru-RU" sz="2400" dirty="0" err="1"/>
              <a:t>както</a:t>
            </a:r>
            <a:r>
              <a:rPr lang="ru-RU" sz="2400" dirty="0"/>
              <a:t> и желание от </a:t>
            </a:r>
            <a:r>
              <a:rPr lang="ru-RU" sz="2400" dirty="0" err="1"/>
              <a:t>пациентите</a:t>
            </a:r>
            <a:endParaRPr lang="ru-RU" sz="2400" dirty="0"/>
          </a:p>
          <a:p>
            <a:pPr algn="just">
              <a:lnSpc>
                <a:spcPct val="150000"/>
              </a:lnSpc>
            </a:pPr>
            <a:r>
              <a:rPr lang="ru-RU" sz="2400" b="1" dirty="0"/>
              <a:t>ОПЛ правят </a:t>
            </a:r>
            <a:r>
              <a:rPr lang="ru-RU" sz="2400" b="1" dirty="0" err="1"/>
              <a:t>необходимото</a:t>
            </a:r>
            <a:r>
              <a:rPr lang="ru-RU" sz="2400" b="1" dirty="0"/>
              <a:t> за </a:t>
            </a:r>
            <a:r>
              <a:rPr lang="ru-RU" sz="2400" b="1" dirty="0" err="1"/>
              <a:t>максимално</a:t>
            </a:r>
            <a:r>
              <a:rPr lang="ru-RU" sz="2400" b="1" dirty="0"/>
              <a:t> </a:t>
            </a:r>
            <a:r>
              <a:rPr lang="ru-RU" sz="2400" dirty="0" err="1"/>
              <a:t>оползотворяване</a:t>
            </a:r>
            <a:r>
              <a:rPr lang="ru-RU" sz="2400" dirty="0"/>
              <a:t> на </a:t>
            </a:r>
            <a:r>
              <a:rPr lang="ru-RU" sz="2400" dirty="0" err="1"/>
              <a:t>недостатъчните</a:t>
            </a:r>
            <a:r>
              <a:rPr lang="ru-RU" sz="2400" dirty="0"/>
              <a:t> </a:t>
            </a:r>
            <a:r>
              <a:rPr lang="ru-RU" sz="2400" dirty="0" err="1"/>
              <a:t>дози</a:t>
            </a:r>
            <a:r>
              <a:rPr lang="ru-RU" sz="2400" dirty="0"/>
              <a:t> </a:t>
            </a:r>
            <a:r>
              <a:rPr lang="ru-RU" sz="2400" dirty="0" err="1"/>
              <a:t>ваксини</a:t>
            </a:r>
            <a:endParaRPr lang="ru-RU" sz="2400" dirty="0"/>
          </a:p>
          <a:p>
            <a:endParaRPr lang="ru-RU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04688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4802C15-B2EA-49E0-87CD-C54E4D1B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7262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/>
              <a:t>ИЗВОДИ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F6C3B3E-8E80-4804-8098-9ABC15478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374"/>
            <a:ext cx="10515600" cy="3991897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 err="1"/>
              <a:t>Лошата</a:t>
            </a:r>
            <a:r>
              <a:rPr lang="ru-RU" sz="2400" b="1" dirty="0"/>
              <a:t> логистика </a:t>
            </a:r>
            <a:r>
              <a:rPr lang="ru-RU" sz="2400" dirty="0"/>
              <a:t>при </a:t>
            </a:r>
            <a:r>
              <a:rPr lang="ru-RU" sz="2400" dirty="0" err="1"/>
              <a:t>предоставянето</a:t>
            </a:r>
            <a:r>
              <a:rPr lang="ru-RU" sz="2400" dirty="0"/>
              <a:t> на </a:t>
            </a:r>
            <a:r>
              <a:rPr lang="ru-RU" sz="2400" dirty="0" err="1"/>
              <a:t>ваксините</a:t>
            </a:r>
            <a:r>
              <a:rPr lang="ru-RU" sz="2400" dirty="0"/>
              <a:t> на ОПЛ, </a:t>
            </a:r>
            <a:r>
              <a:rPr lang="ru-RU" sz="2400" dirty="0" err="1"/>
              <a:t>свързана</a:t>
            </a:r>
            <a:r>
              <a:rPr lang="ru-RU" sz="2400" dirty="0"/>
              <a:t> </a:t>
            </a:r>
            <a:r>
              <a:rPr lang="ru-RU" sz="2400" dirty="0" err="1"/>
              <a:t>със</a:t>
            </a:r>
            <a:r>
              <a:rPr lang="ru-RU" sz="2400" dirty="0"/>
              <a:t> </a:t>
            </a:r>
            <a:r>
              <a:rPr lang="ru-RU" sz="2400" dirty="0" err="1"/>
              <a:t>загуба</a:t>
            </a:r>
            <a:r>
              <a:rPr lang="ru-RU" sz="2400" dirty="0"/>
              <a:t> на </a:t>
            </a:r>
            <a:r>
              <a:rPr lang="ru-RU" sz="2400" dirty="0" err="1"/>
              <a:t>време</a:t>
            </a:r>
            <a:r>
              <a:rPr lang="ru-RU" sz="2400" dirty="0"/>
              <a:t>, посещения </a:t>
            </a:r>
            <a:r>
              <a:rPr lang="en-GB" sz="2400" dirty="0"/>
              <a:t>“</a:t>
            </a:r>
            <a:r>
              <a:rPr lang="ru-RU" sz="2400" dirty="0"/>
              <a:t>на </a:t>
            </a:r>
            <a:r>
              <a:rPr lang="ru-RU" sz="2400" dirty="0" err="1"/>
              <a:t>празен</a:t>
            </a:r>
            <a:r>
              <a:rPr lang="ru-RU" sz="2400" dirty="0"/>
              <a:t> ход</a:t>
            </a:r>
            <a:r>
              <a:rPr lang="en-GB" sz="2400" dirty="0"/>
              <a:t>”</a:t>
            </a:r>
            <a:r>
              <a:rPr lang="ru-RU" sz="2400" dirty="0"/>
              <a:t> без да </a:t>
            </a:r>
            <a:r>
              <a:rPr lang="ru-RU" sz="2400" dirty="0" err="1"/>
              <a:t>са</a:t>
            </a:r>
            <a:r>
              <a:rPr lang="ru-RU" sz="2400" dirty="0"/>
              <a:t> </a:t>
            </a:r>
            <a:r>
              <a:rPr lang="ru-RU" sz="2400" dirty="0" err="1"/>
              <a:t>получени</a:t>
            </a:r>
            <a:r>
              <a:rPr lang="ru-RU" sz="2400" dirty="0"/>
              <a:t> </a:t>
            </a:r>
            <a:r>
              <a:rPr lang="ru-RU" sz="2400" dirty="0" err="1"/>
              <a:t>ваксини</a:t>
            </a:r>
            <a:r>
              <a:rPr lang="ru-RU" sz="2400" dirty="0"/>
              <a:t> и </a:t>
            </a:r>
            <a:r>
              <a:rPr lang="ru-RU" sz="2400" dirty="0" err="1"/>
              <a:t>недостатъчност</a:t>
            </a:r>
            <a:r>
              <a:rPr lang="ru-RU" sz="2400" dirty="0"/>
              <a:t> в </a:t>
            </a:r>
            <a:r>
              <a:rPr lang="ru-RU" sz="2400" dirty="0" err="1"/>
              <a:t>количествата</a:t>
            </a:r>
            <a:r>
              <a:rPr lang="ru-RU" sz="2400" dirty="0"/>
              <a:t>, </a:t>
            </a:r>
            <a:r>
              <a:rPr lang="ru-RU" sz="2400" dirty="0" err="1"/>
              <a:t>както</a:t>
            </a:r>
            <a:r>
              <a:rPr lang="ru-RU" sz="2400" dirty="0"/>
              <a:t> и </a:t>
            </a:r>
            <a:r>
              <a:rPr lang="ru-RU" sz="2400" dirty="0" err="1"/>
              <a:t>разнопосочните</a:t>
            </a:r>
            <a:r>
              <a:rPr lang="ru-RU" sz="2400" dirty="0"/>
              <a:t> послания, </a:t>
            </a:r>
            <a:r>
              <a:rPr lang="ru-RU" sz="2400" dirty="0" err="1"/>
              <a:t>които</a:t>
            </a:r>
            <a:r>
              <a:rPr lang="ru-RU" sz="2400" dirty="0"/>
              <a:t> </a:t>
            </a:r>
            <a:r>
              <a:rPr lang="ru-RU" sz="2400" dirty="0" err="1"/>
              <a:t>пораждат</a:t>
            </a:r>
            <a:r>
              <a:rPr lang="ru-RU" sz="2400" dirty="0"/>
              <a:t> недоверие, </a:t>
            </a:r>
            <a:r>
              <a:rPr lang="ru-RU" sz="2400" b="1" dirty="0"/>
              <a:t>води до </a:t>
            </a:r>
            <a:r>
              <a:rPr lang="ru-RU" sz="2400" b="1" dirty="0" err="1"/>
              <a:t>редица</a:t>
            </a:r>
            <a:r>
              <a:rPr lang="ru-RU" sz="2400" b="1" dirty="0"/>
              <a:t> </a:t>
            </a:r>
            <a:r>
              <a:rPr lang="ru-RU" sz="2400" b="1" dirty="0" err="1"/>
              <a:t>неблагоприятни</a:t>
            </a:r>
            <a:r>
              <a:rPr lang="ru-RU" sz="2400" b="1" dirty="0"/>
              <a:t> </a:t>
            </a:r>
            <a:r>
              <a:rPr lang="ru-RU" sz="2400" b="1" dirty="0" err="1"/>
              <a:t>ефекти</a:t>
            </a:r>
            <a:r>
              <a:rPr lang="ru-RU" sz="2400" b="1" dirty="0"/>
              <a:t>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ru-RU" sz="2400" b="1" dirty="0"/>
              <a:t>Демотивация на ОПЛ </a:t>
            </a:r>
            <a:r>
              <a:rPr lang="ru-RU" sz="2400" dirty="0"/>
              <a:t>да </a:t>
            </a:r>
            <a:r>
              <a:rPr lang="ru-RU" sz="2400" dirty="0" err="1"/>
              <a:t>извършват</a:t>
            </a:r>
            <a:r>
              <a:rPr lang="ru-RU" sz="2400" dirty="0"/>
              <a:t> </a:t>
            </a:r>
            <a:r>
              <a:rPr lang="ru-RU" sz="2400" dirty="0" err="1"/>
              <a:t>дейността</a:t>
            </a:r>
            <a:endParaRPr lang="ru-RU" sz="2400" dirty="0"/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ru-RU" sz="2400" b="1" dirty="0"/>
              <a:t>Демотивация на </a:t>
            </a:r>
            <a:r>
              <a:rPr lang="ru-RU" sz="2400" b="1" dirty="0" err="1"/>
              <a:t>пациентите</a:t>
            </a:r>
            <a:r>
              <a:rPr lang="ru-RU" sz="2400" b="1" dirty="0"/>
              <a:t> </a:t>
            </a:r>
            <a:r>
              <a:rPr lang="ru-RU" sz="2400" dirty="0"/>
              <a:t>(</a:t>
            </a:r>
            <a:r>
              <a:rPr lang="ru-RU" sz="2400" dirty="0" err="1"/>
              <a:t>излъгани</a:t>
            </a:r>
            <a:r>
              <a:rPr lang="ru-RU" sz="2400" dirty="0"/>
              <a:t> в </a:t>
            </a:r>
            <a:r>
              <a:rPr lang="ru-RU" sz="2400" dirty="0" err="1"/>
              <a:t>очакванията</a:t>
            </a:r>
            <a:r>
              <a:rPr lang="ru-RU" sz="2400" dirty="0"/>
              <a:t> си). След </a:t>
            </a:r>
            <a:r>
              <a:rPr lang="ru-RU" sz="2400" dirty="0" err="1"/>
              <a:t>спирането</a:t>
            </a:r>
            <a:r>
              <a:rPr lang="ru-RU" sz="2400" dirty="0"/>
              <a:t> на </a:t>
            </a:r>
            <a:r>
              <a:rPr lang="ru-RU" sz="2400" dirty="0" err="1"/>
              <a:t>векторната</a:t>
            </a:r>
            <a:r>
              <a:rPr lang="ru-RU" sz="2400" dirty="0"/>
              <a:t> </a:t>
            </a:r>
            <a:r>
              <a:rPr lang="ru-RU" sz="2400" dirty="0" err="1"/>
              <a:t>ваксина</a:t>
            </a:r>
            <a:r>
              <a:rPr lang="ru-RU" sz="2400" dirty="0"/>
              <a:t> на Астра </a:t>
            </a:r>
            <a:r>
              <a:rPr lang="ru-RU" sz="2400" dirty="0" err="1"/>
              <a:t>Зенека</a:t>
            </a:r>
            <a:r>
              <a:rPr lang="ru-RU" sz="2400" dirty="0"/>
              <a:t> се </a:t>
            </a:r>
            <a:r>
              <a:rPr lang="ru-RU" sz="2400" dirty="0" err="1"/>
              <a:t>наблюдава</a:t>
            </a:r>
            <a:r>
              <a:rPr lang="ru-RU" sz="2400" dirty="0"/>
              <a:t> </a:t>
            </a:r>
            <a:r>
              <a:rPr lang="ru-RU" sz="2400" dirty="0" err="1"/>
              <a:t>разколебаване</a:t>
            </a:r>
            <a:r>
              <a:rPr lang="ru-RU" sz="2400" dirty="0"/>
              <a:t> в част от </a:t>
            </a:r>
            <a:r>
              <a:rPr lang="ru-RU" sz="2400" dirty="0" err="1"/>
              <a:t>хората</a:t>
            </a:r>
            <a:r>
              <a:rPr lang="ru-RU" sz="2400" dirty="0"/>
              <a:t>, </a:t>
            </a:r>
            <a:r>
              <a:rPr lang="ru-RU" sz="2400" dirty="0" err="1"/>
              <a:t>които</a:t>
            </a:r>
            <a:r>
              <a:rPr lang="ru-RU" sz="2400" dirty="0"/>
              <a:t> </a:t>
            </a:r>
            <a:r>
              <a:rPr lang="ru-RU" sz="2400" dirty="0" err="1"/>
              <a:t>са</a:t>
            </a:r>
            <a:r>
              <a:rPr lang="ru-RU" sz="2400" dirty="0"/>
              <a:t> били заявили желание за </a:t>
            </a:r>
            <a:r>
              <a:rPr lang="ru-RU" sz="2400" dirty="0" err="1"/>
              <a:t>ваксинация</a:t>
            </a:r>
            <a:r>
              <a:rPr lang="ru-RU" sz="2400" dirty="0"/>
              <a:t>, </a:t>
            </a:r>
            <a:r>
              <a:rPr lang="ru-RU" sz="2400" dirty="0" err="1"/>
              <a:t>както</a:t>
            </a:r>
            <a:r>
              <a:rPr lang="ru-RU" sz="2400" dirty="0"/>
              <a:t> и </a:t>
            </a:r>
            <a:r>
              <a:rPr lang="ru-RU" sz="2400" dirty="0" err="1"/>
              <a:t>промяна</a:t>
            </a:r>
            <a:r>
              <a:rPr lang="ru-RU" sz="2400" dirty="0"/>
              <a:t> на </a:t>
            </a:r>
            <a:r>
              <a:rPr lang="ru-RU" sz="2400" dirty="0" err="1"/>
              <a:t>избора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endParaRPr lang="ru-RU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96267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4802C15-B2EA-49E0-87CD-C54E4D1B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7262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/>
              <a:t>ИЗВОДИ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F6C3B3E-8E80-4804-8098-9ABC15478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374"/>
            <a:ext cx="10515600" cy="5342500"/>
          </a:xfrm>
        </p:spPr>
        <p:txBody>
          <a:bodyPr>
            <a:normAutofit fontScale="925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2400" b="1" dirty="0"/>
              <a:t>Самопренасочване на част от </a:t>
            </a:r>
            <a:r>
              <a:rPr lang="ru-RU" sz="2400" b="1" dirty="0" err="1"/>
              <a:t>пациентите</a:t>
            </a:r>
            <a:r>
              <a:rPr lang="ru-RU" sz="2400" dirty="0"/>
              <a:t>, </a:t>
            </a:r>
            <a:r>
              <a:rPr lang="ru-RU" sz="2400" dirty="0" err="1"/>
              <a:t>поради</a:t>
            </a:r>
            <a:r>
              <a:rPr lang="ru-RU" sz="2400" dirty="0"/>
              <a:t> </a:t>
            </a:r>
            <a:r>
              <a:rPr lang="ru-RU" sz="2400" dirty="0" err="1"/>
              <a:t>дългото</a:t>
            </a:r>
            <a:r>
              <a:rPr lang="ru-RU" sz="2400" dirty="0"/>
              <a:t> </a:t>
            </a:r>
            <a:r>
              <a:rPr lang="ru-RU" sz="2400" dirty="0" err="1"/>
              <a:t>чакане</a:t>
            </a:r>
            <a:r>
              <a:rPr lang="ru-RU" sz="2400" dirty="0"/>
              <a:t> и </a:t>
            </a:r>
            <a:r>
              <a:rPr lang="ru-RU" sz="2400" dirty="0" err="1"/>
              <a:t>неяснота</a:t>
            </a:r>
            <a:r>
              <a:rPr lang="ru-RU" sz="2400" dirty="0"/>
              <a:t>, </a:t>
            </a:r>
            <a:r>
              <a:rPr lang="ru-RU" sz="2400" dirty="0" err="1"/>
              <a:t>както</a:t>
            </a:r>
            <a:r>
              <a:rPr lang="ru-RU" sz="2400" dirty="0"/>
              <a:t> и чрез </a:t>
            </a:r>
            <a:r>
              <a:rPr lang="ru-RU" sz="2400" dirty="0" err="1"/>
              <a:t>електронния</a:t>
            </a:r>
            <a:r>
              <a:rPr lang="ru-RU" sz="2400" dirty="0"/>
              <a:t> портал за </a:t>
            </a:r>
            <a:r>
              <a:rPr lang="ru-RU" sz="2400" dirty="0" err="1"/>
              <a:t>записване</a:t>
            </a:r>
            <a:r>
              <a:rPr lang="ru-RU" sz="2400" dirty="0"/>
              <a:t>, </a:t>
            </a:r>
            <a:r>
              <a:rPr lang="ru-RU" sz="2400" dirty="0" err="1"/>
              <a:t>към</a:t>
            </a:r>
            <a:r>
              <a:rPr lang="ru-RU" sz="2400" dirty="0"/>
              <a:t> </a:t>
            </a:r>
            <a:r>
              <a:rPr lang="ru-RU" sz="2400" dirty="0" err="1"/>
              <a:t>пунктовете</a:t>
            </a:r>
            <a:r>
              <a:rPr lang="ru-RU" sz="2400" dirty="0"/>
              <a:t> за </a:t>
            </a:r>
            <a:r>
              <a:rPr lang="ru-RU" sz="2400" dirty="0" err="1"/>
              <a:t>ваксинация</a:t>
            </a:r>
            <a:endParaRPr lang="ru-RU" sz="2400" dirty="0"/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2400" b="1" dirty="0"/>
              <a:t>Огромен </a:t>
            </a:r>
            <a:r>
              <a:rPr lang="ru-RU" sz="2400" b="1" dirty="0" err="1"/>
              <a:t>брой</a:t>
            </a:r>
            <a:r>
              <a:rPr lang="ru-RU" sz="2400" b="1" dirty="0"/>
              <a:t> хора в риск</a:t>
            </a:r>
            <a:r>
              <a:rPr lang="ru-RU" sz="2400" dirty="0"/>
              <a:t>, </a:t>
            </a:r>
            <a:r>
              <a:rPr lang="ru-RU" sz="2400" dirty="0" err="1"/>
              <a:t>които</a:t>
            </a:r>
            <a:r>
              <a:rPr lang="ru-RU" sz="2400" dirty="0"/>
              <a:t> </a:t>
            </a:r>
            <a:r>
              <a:rPr lang="ru-RU" sz="2400" b="1" dirty="0"/>
              <a:t>не </a:t>
            </a:r>
            <a:r>
              <a:rPr lang="ru-RU" sz="2400" b="1" dirty="0" err="1"/>
              <a:t>могат</a:t>
            </a:r>
            <a:r>
              <a:rPr lang="ru-RU" sz="2400" b="1" dirty="0"/>
              <a:t> да се </a:t>
            </a:r>
            <a:r>
              <a:rPr lang="ru-RU" sz="2400" b="1" dirty="0" err="1"/>
              <a:t>възползват</a:t>
            </a:r>
            <a:r>
              <a:rPr lang="ru-RU" sz="2400" b="1" dirty="0"/>
              <a:t> от </a:t>
            </a:r>
            <a:r>
              <a:rPr lang="ru-RU" sz="2400" b="1" dirty="0" err="1"/>
              <a:t>бърза</a:t>
            </a:r>
            <a:r>
              <a:rPr lang="ru-RU" sz="2400" b="1" dirty="0"/>
              <a:t> и удобна </a:t>
            </a:r>
            <a:r>
              <a:rPr lang="ru-RU" sz="2400" b="1" dirty="0" err="1"/>
              <a:t>ваксинация</a:t>
            </a:r>
            <a:endParaRPr lang="ru-RU" sz="2400" b="1" dirty="0"/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Само на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няколко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,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малко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на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брой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, места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има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изключения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от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общото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правило,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където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ОПЛ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са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уведомявани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, не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са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чакали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(по стечение на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обстоятелствата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практиката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е била в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съседство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до РЗИ),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служебно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лице е доставило на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място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ваксините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и т.н., но и в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тези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случаи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недостатъчността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е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налице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.</a:t>
            </a:r>
          </a:p>
          <a:p>
            <a:pPr marL="0" indent="0">
              <a:buNone/>
            </a:pPr>
            <a:endParaRPr lang="ru-RU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68346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4802C15-B2EA-49E0-87CD-C54E4D1B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7262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/>
              <a:t>ИЗВОДИ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F6C3B3E-8E80-4804-8098-9ABC15478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374"/>
            <a:ext cx="10515600" cy="502658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err="1"/>
              <a:t>Липса</a:t>
            </a:r>
            <a:r>
              <a:rPr lang="ru-RU" sz="2400" b="1" dirty="0"/>
              <a:t> на </a:t>
            </a:r>
            <a:r>
              <a:rPr lang="ru-RU" sz="2400" b="1" dirty="0" err="1"/>
              <a:t>избор</a:t>
            </a:r>
            <a:r>
              <a:rPr lang="ru-RU" sz="2400" b="1" dirty="0"/>
              <a:t> на </a:t>
            </a:r>
            <a:r>
              <a:rPr lang="ru-RU" sz="2400" b="1" dirty="0" err="1"/>
              <a:t>ваксина</a:t>
            </a:r>
            <a:r>
              <a:rPr lang="bg-BG" sz="2400" dirty="0"/>
              <a:t>, когато</a:t>
            </a:r>
            <a:r>
              <a:rPr lang="ru-RU" sz="2400" dirty="0"/>
              <a:t> </a:t>
            </a:r>
            <a:r>
              <a:rPr lang="ru-RU" sz="2400" dirty="0" err="1"/>
              <a:t>ваксинацията</a:t>
            </a:r>
            <a:r>
              <a:rPr lang="ru-RU" sz="2400" dirty="0"/>
              <a:t> се </a:t>
            </a:r>
            <a:r>
              <a:rPr lang="ru-RU" sz="2400" dirty="0" err="1"/>
              <a:t>извършва</a:t>
            </a:r>
            <a:r>
              <a:rPr lang="ru-RU" sz="2400" dirty="0"/>
              <a:t> при ОПЛ с </a:t>
            </a:r>
            <a:r>
              <a:rPr lang="ru-RU" sz="2400" dirty="0" err="1"/>
              <a:t>резултат</a:t>
            </a:r>
            <a:r>
              <a:rPr lang="ru-RU" sz="2400" dirty="0"/>
              <a:t> </a:t>
            </a:r>
            <a:r>
              <a:rPr lang="ru-RU" sz="2400" b="1" dirty="0" err="1"/>
              <a:t>неравнопоставеност</a:t>
            </a:r>
            <a:r>
              <a:rPr lang="ru-RU" sz="2400" b="1" dirty="0"/>
              <a:t> </a:t>
            </a:r>
            <a:r>
              <a:rPr lang="ru-RU" sz="2400" dirty="0"/>
              <a:t>на </a:t>
            </a:r>
            <a:r>
              <a:rPr lang="ru-RU" sz="2400" dirty="0" err="1"/>
              <a:t>пациентите</a:t>
            </a:r>
            <a:r>
              <a:rPr lang="ru-RU" sz="2400" dirty="0"/>
              <a:t>, </a:t>
            </a:r>
            <a:r>
              <a:rPr lang="ru-RU" sz="2400" dirty="0" err="1"/>
              <a:t>както</a:t>
            </a:r>
            <a:r>
              <a:rPr lang="ru-RU" sz="2400" dirty="0"/>
              <a:t> и на ОПЛ.</a:t>
            </a:r>
          </a:p>
          <a:p>
            <a:pPr>
              <a:lnSpc>
                <a:spcPct val="150000"/>
              </a:lnSpc>
            </a:pPr>
            <a:r>
              <a:rPr lang="ru-RU" sz="2400" b="1" dirty="0" err="1"/>
              <a:t>Налице</a:t>
            </a:r>
            <a:r>
              <a:rPr lang="ru-RU" sz="2400" b="1" dirty="0"/>
              <a:t> е </a:t>
            </a:r>
            <a:r>
              <a:rPr lang="ru-RU" sz="2400" b="1" dirty="0" err="1"/>
              <a:t>готовност</a:t>
            </a:r>
            <a:r>
              <a:rPr lang="ru-RU" sz="2400" b="1" dirty="0"/>
              <a:t> на ОПЛ да </a:t>
            </a:r>
            <a:r>
              <a:rPr lang="ru-RU" sz="2400" b="1" dirty="0" err="1"/>
              <a:t>извършват</a:t>
            </a:r>
            <a:r>
              <a:rPr lang="ru-RU" sz="2400" b="1" dirty="0"/>
              <a:t> </a:t>
            </a:r>
            <a:r>
              <a:rPr lang="ru-RU" sz="2400" b="1" dirty="0" err="1"/>
              <a:t>ваксинация</a:t>
            </a:r>
            <a:r>
              <a:rPr lang="ru-RU" sz="2400" b="1" dirty="0"/>
              <a:t> и с </a:t>
            </a:r>
            <a:r>
              <a:rPr lang="ru-RU" sz="2400" b="1" dirty="0" err="1"/>
              <a:t>иРНК</a:t>
            </a:r>
            <a:r>
              <a:rPr lang="ru-RU" sz="2400" b="1" dirty="0"/>
              <a:t> </a:t>
            </a:r>
            <a:r>
              <a:rPr lang="ru-RU" sz="2400" b="1" dirty="0" err="1"/>
              <a:t>ваксини</a:t>
            </a:r>
            <a:r>
              <a:rPr lang="ru-RU" sz="2400" b="1" dirty="0"/>
              <a:t> при </a:t>
            </a:r>
            <a:r>
              <a:rPr lang="ru-RU" sz="2400" b="1" dirty="0" err="1"/>
              <a:t>осигурена</a:t>
            </a:r>
            <a:r>
              <a:rPr lang="ru-RU" sz="2400" b="1" dirty="0"/>
              <a:t> логистика</a:t>
            </a:r>
          </a:p>
          <a:p>
            <a:pPr>
              <a:lnSpc>
                <a:spcPct val="150000"/>
              </a:lnSpc>
            </a:pPr>
            <a:r>
              <a:rPr lang="ru-RU" sz="2400" b="1" dirty="0" err="1"/>
              <a:t>Предпочитанията</a:t>
            </a:r>
            <a:r>
              <a:rPr lang="ru-RU" sz="2400" b="1" dirty="0"/>
              <a:t> на </a:t>
            </a:r>
            <a:r>
              <a:rPr lang="ru-RU" sz="2400" b="1" dirty="0" err="1"/>
              <a:t>пациентите</a:t>
            </a:r>
            <a:r>
              <a:rPr lang="ru-RU" sz="2400" b="1" dirty="0"/>
              <a:t> </a:t>
            </a:r>
            <a:r>
              <a:rPr lang="ru-RU" sz="2400" b="1" dirty="0" err="1"/>
              <a:t>налагат</a:t>
            </a:r>
            <a:r>
              <a:rPr lang="ru-RU" sz="2400" b="1" dirty="0"/>
              <a:t> да се </a:t>
            </a:r>
            <a:r>
              <a:rPr lang="ru-RU" sz="2400" b="1" dirty="0" err="1"/>
              <a:t>осигурят</a:t>
            </a:r>
            <a:r>
              <a:rPr lang="ru-RU" sz="2400" b="1" dirty="0"/>
              <a:t> </a:t>
            </a:r>
            <a:r>
              <a:rPr lang="ru-RU" sz="2400" b="1" dirty="0" err="1"/>
              <a:t>иРНК</a:t>
            </a:r>
            <a:r>
              <a:rPr lang="ru-RU" sz="2400" b="1" dirty="0"/>
              <a:t> </a:t>
            </a:r>
            <a:r>
              <a:rPr lang="ru-RU" sz="2400" b="1" dirty="0" err="1"/>
              <a:t>ваксини</a:t>
            </a:r>
            <a:r>
              <a:rPr lang="ru-RU" sz="2400" b="1" dirty="0"/>
              <a:t> </a:t>
            </a:r>
            <a:r>
              <a:rPr lang="ru-RU" sz="2400" dirty="0"/>
              <a:t>и на ОПЛ, </a:t>
            </a:r>
            <a:r>
              <a:rPr lang="ru-RU" sz="2400" dirty="0" err="1"/>
              <a:t>което</a:t>
            </a:r>
            <a:r>
              <a:rPr lang="ru-RU" sz="2400" dirty="0"/>
              <a:t> </a:t>
            </a:r>
            <a:r>
              <a:rPr lang="ru-RU" sz="2400" dirty="0" err="1"/>
              <a:t>отново</a:t>
            </a:r>
            <a:r>
              <a:rPr lang="ru-RU" sz="2400" dirty="0"/>
              <a:t> </a:t>
            </a:r>
            <a:r>
              <a:rPr lang="ru-RU" sz="2400" dirty="0" err="1"/>
              <a:t>поставя</a:t>
            </a:r>
            <a:r>
              <a:rPr lang="ru-RU" sz="2400" dirty="0"/>
              <a:t> </a:t>
            </a:r>
            <a:r>
              <a:rPr lang="ru-RU" sz="2400" dirty="0" err="1"/>
              <a:t>въпроса</a:t>
            </a:r>
            <a:r>
              <a:rPr lang="ru-RU" sz="2400" dirty="0"/>
              <a:t> с </a:t>
            </a:r>
            <a:r>
              <a:rPr lang="ru-RU" sz="2400" dirty="0" err="1"/>
              <a:t>логистиката</a:t>
            </a:r>
            <a:r>
              <a:rPr lang="ru-RU" sz="2400" dirty="0"/>
              <a:t>.</a:t>
            </a:r>
          </a:p>
          <a:p>
            <a:endParaRPr lang="ru-RU" sz="22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96162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4802C15-B2EA-49E0-87CD-C54E4D1B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7262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/>
              <a:t>ПРЕДЛОЖЕНИЯ И ПРЕПОРЪКИ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F6C3B3E-8E80-4804-8098-9ABC15478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374"/>
            <a:ext cx="10515600" cy="502658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200" b="1" i="1" dirty="0"/>
              <a:t>В </a:t>
            </a:r>
            <a:r>
              <a:rPr lang="ru-RU" sz="2200" b="1" i="1" dirty="0" err="1"/>
              <a:t>условията</a:t>
            </a:r>
            <a:r>
              <a:rPr lang="ru-RU" sz="2200" b="1" i="1" dirty="0"/>
              <a:t> на пандемия и кампания за </a:t>
            </a:r>
            <a:r>
              <a:rPr lang="ru-RU" sz="2200" b="1" i="1" dirty="0" err="1"/>
              <a:t>бърза</a:t>
            </a:r>
            <a:r>
              <a:rPr lang="ru-RU" sz="2200" b="1" i="1" dirty="0"/>
              <a:t>, </a:t>
            </a:r>
            <a:r>
              <a:rPr lang="ru-RU" sz="2200" b="1" i="1" dirty="0" err="1"/>
              <a:t>масова</a:t>
            </a:r>
            <a:r>
              <a:rPr lang="ru-RU" sz="2200" b="1" i="1" dirty="0"/>
              <a:t> </a:t>
            </a:r>
            <a:r>
              <a:rPr lang="ru-RU" sz="2200" b="1" i="1" dirty="0" err="1"/>
              <a:t>ваксинация</a:t>
            </a:r>
            <a:r>
              <a:rPr lang="ru-RU" sz="2200" b="1" i="1" dirty="0"/>
              <a:t> </a:t>
            </a:r>
            <a:r>
              <a:rPr lang="ru-RU" sz="2200" b="1" i="1" dirty="0" err="1"/>
              <a:t>институциите</a:t>
            </a:r>
            <a:r>
              <a:rPr lang="ru-RU" sz="2200" b="1" i="1" dirty="0"/>
              <a:t> </a:t>
            </a:r>
            <a:r>
              <a:rPr lang="ru-RU" sz="2200" b="1" i="1" dirty="0" err="1"/>
              <a:t>са</a:t>
            </a:r>
            <a:r>
              <a:rPr lang="ru-RU" sz="2200" b="1" i="1" dirty="0"/>
              <a:t> </a:t>
            </a:r>
            <a:r>
              <a:rPr lang="ru-RU" sz="2200" b="1" i="1" dirty="0" err="1"/>
              <a:t>длъжни</a:t>
            </a:r>
            <a:r>
              <a:rPr lang="ru-RU" sz="2200" b="1" i="1" dirty="0"/>
              <a:t> да </a:t>
            </a:r>
            <a:r>
              <a:rPr lang="ru-RU" sz="2200" b="1" i="1" dirty="0" err="1"/>
              <a:t>осигурят</a:t>
            </a:r>
            <a:r>
              <a:rPr lang="ru-RU" sz="2200" b="1" i="1" dirty="0"/>
              <a:t> </a:t>
            </a:r>
            <a:r>
              <a:rPr lang="ru-RU" sz="2200" b="1" i="1" dirty="0" err="1"/>
              <a:t>максимално</a:t>
            </a:r>
            <a:r>
              <a:rPr lang="ru-RU" sz="2200" b="1" i="1" dirty="0"/>
              <a:t> </a:t>
            </a:r>
            <a:r>
              <a:rPr lang="ru-RU" sz="2200" b="1" i="1" dirty="0" err="1"/>
              <a:t>гъвкава</a:t>
            </a:r>
            <a:r>
              <a:rPr lang="ru-RU" sz="2200" b="1" i="1" dirty="0"/>
              <a:t> логистика</a:t>
            </a:r>
            <a:r>
              <a:rPr lang="ru-RU" sz="2200" i="1" dirty="0"/>
              <a:t>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ru-RU" sz="2200" b="1" i="1" dirty="0"/>
              <a:t>Приоритетно да се доставят до ОПЛ </a:t>
            </a:r>
            <a:r>
              <a:rPr lang="ru-RU" sz="2200" b="1" i="1" dirty="0" err="1"/>
              <a:t>необходимите</a:t>
            </a:r>
            <a:r>
              <a:rPr lang="ru-RU" sz="2200" b="1" i="1" dirty="0"/>
              <a:t> за </a:t>
            </a:r>
            <a:r>
              <a:rPr lang="ru-RU" sz="2200" b="1" i="1" dirty="0" err="1"/>
              <a:t>ваксинирането</a:t>
            </a:r>
            <a:r>
              <a:rPr lang="ru-RU" sz="2200" b="1" i="1" dirty="0"/>
              <a:t> на </a:t>
            </a:r>
            <a:r>
              <a:rPr lang="ru-RU" sz="2200" b="1" i="1" dirty="0" err="1"/>
              <a:t>заявилите</a:t>
            </a:r>
            <a:r>
              <a:rPr lang="ru-RU" sz="2200" b="1" i="1" dirty="0"/>
              <a:t> се при </a:t>
            </a:r>
            <a:r>
              <a:rPr lang="ru-RU" sz="2200" b="1" i="1" dirty="0" err="1"/>
              <a:t>тях</a:t>
            </a:r>
            <a:r>
              <a:rPr lang="ru-RU" sz="2200" b="1" i="1" dirty="0"/>
              <a:t> </a:t>
            </a:r>
            <a:r>
              <a:rPr lang="ru-RU" sz="2200" b="1" i="1" dirty="0" err="1"/>
              <a:t>пациенти</a:t>
            </a:r>
            <a:r>
              <a:rPr lang="ru-RU" sz="2200" i="1" dirty="0"/>
              <a:t>, </a:t>
            </a:r>
            <a:r>
              <a:rPr lang="ru-RU" sz="2200" i="1" dirty="0" err="1"/>
              <a:t>които</a:t>
            </a:r>
            <a:r>
              <a:rPr lang="ru-RU" sz="2200" i="1" dirty="0"/>
              <a:t> </a:t>
            </a:r>
            <a:r>
              <a:rPr lang="ru-RU" sz="2200" i="1" dirty="0" err="1"/>
              <a:t>са</a:t>
            </a:r>
            <a:r>
              <a:rPr lang="ru-RU" sz="2200" i="1" dirty="0"/>
              <a:t> </a:t>
            </a:r>
            <a:r>
              <a:rPr lang="ru-RU" sz="2200" i="1" dirty="0" err="1"/>
              <a:t>преобладаващо</a:t>
            </a:r>
            <a:r>
              <a:rPr lang="ru-RU" sz="2200" i="1" dirty="0"/>
              <a:t> </a:t>
            </a:r>
            <a:r>
              <a:rPr lang="ru-RU" sz="2200" i="1" dirty="0" err="1"/>
              <a:t>възрастни</a:t>
            </a:r>
            <a:r>
              <a:rPr lang="ru-RU" sz="2200" i="1" dirty="0"/>
              <a:t> с </a:t>
            </a:r>
            <a:r>
              <a:rPr lang="ru-RU" sz="2200" i="1" dirty="0" err="1"/>
              <a:t>придружаващи</a:t>
            </a:r>
            <a:r>
              <a:rPr lang="ru-RU" sz="2200" i="1" dirty="0"/>
              <a:t> заболявания и </a:t>
            </a:r>
            <a:r>
              <a:rPr lang="ru-RU" sz="2200" b="1" i="1" dirty="0" err="1"/>
              <a:t>чакат</a:t>
            </a:r>
            <a:r>
              <a:rPr lang="ru-RU" sz="2200" b="1" i="1" dirty="0"/>
              <a:t> </a:t>
            </a:r>
            <a:r>
              <a:rPr lang="ru-RU" sz="2200" b="1" i="1" dirty="0" err="1"/>
              <a:t>втори</a:t>
            </a:r>
            <a:r>
              <a:rPr lang="ru-RU" sz="2200" b="1" i="1" dirty="0"/>
              <a:t> </a:t>
            </a:r>
            <a:r>
              <a:rPr lang="ru-RU" sz="2400" b="1" i="1" dirty="0" err="1"/>
              <a:t>месец</a:t>
            </a:r>
            <a:endParaRPr lang="ru-RU" sz="2400" b="1" i="1" dirty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ru-RU" sz="2200" b="1" i="1" dirty="0"/>
              <a:t>До </a:t>
            </a:r>
            <a:r>
              <a:rPr lang="ru-RU" sz="2200" b="1" i="1" dirty="0" err="1"/>
              <a:t>приключване</a:t>
            </a:r>
            <a:r>
              <a:rPr lang="ru-RU" sz="2200" b="1" i="1" dirty="0"/>
              <a:t> на </a:t>
            </a:r>
            <a:r>
              <a:rPr lang="ru-RU" sz="2200" b="1" i="1" dirty="0" err="1"/>
              <a:t>посоченото</a:t>
            </a:r>
            <a:r>
              <a:rPr lang="ru-RU" sz="2200" b="1" i="1" dirty="0"/>
              <a:t> в т.1 </a:t>
            </a:r>
            <a:r>
              <a:rPr lang="ru-RU" sz="2200" b="1" i="1" dirty="0" err="1"/>
              <a:t>имунизацията</a:t>
            </a:r>
            <a:r>
              <a:rPr lang="ru-RU" sz="2200" b="1" i="1" dirty="0"/>
              <a:t> в </a:t>
            </a:r>
            <a:r>
              <a:rPr lang="ru-RU" sz="2200" b="1" i="1" dirty="0" err="1"/>
              <a:t>пунктовете</a:t>
            </a:r>
            <a:r>
              <a:rPr lang="ru-RU" sz="2200" b="1" i="1" dirty="0"/>
              <a:t> за </a:t>
            </a:r>
            <a:r>
              <a:rPr lang="ru-RU" sz="2200" b="1" i="1" dirty="0" err="1"/>
              <a:t>ваксинация</a:t>
            </a:r>
            <a:r>
              <a:rPr lang="ru-RU" sz="2200" b="1" i="1" dirty="0"/>
              <a:t> да </a:t>
            </a:r>
            <a:r>
              <a:rPr lang="ru-RU" sz="2200" b="1" i="1" dirty="0" err="1"/>
              <a:t>обхваща</a:t>
            </a:r>
            <a:r>
              <a:rPr lang="ru-RU" sz="2200" b="1" i="1" dirty="0"/>
              <a:t> само </a:t>
            </a:r>
            <a:r>
              <a:rPr lang="ru-RU" sz="2200" b="1" i="1" dirty="0" err="1"/>
              <a:t>хората</a:t>
            </a:r>
            <a:r>
              <a:rPr lang="ru-RU" sz="2200" b="1" i="1" dirty="0"/>
              <a:t>, </a:t>
            </a:r>
            <a:r>
              <a:rPr lang="ru-RU" sz="2200" i="1" dirty="0" err="1"/>
              <a:t>които</a:t>
            </a:r>
            <a:r>
              <a:rPr lang="ru-RU" sz="2200" i="1" dirty="0"/>
              <a:t> подлежат на втора доза, </a:t>
            </a:r>
            <a:r>
              <a:rPr lang="ru-RU" sz="2200" i="1" dirty="0" err="1"/>
              <a:t>когато</a:t>
            </a:r>
            <a:r>
              <a:rPr lang="ru-RU" sz="2200" i="1" dirty="0"/>
              <a:t> </a:t>
            </a:r>
            <a:r>
              <a:rPr lang="ru-RU" sz="2200" i="1" dirty="0" err="1"/>
              <a:t>първата</a:t>
            </a:r>
            <a:r>
              <a:rPr lang="ru-RU" sz="2200" i="1" dirty="0"/>
              <a:t> е </a:t>
            </a:r>
            <a:r>
              <a:rPr lang="ru-RU" sz="2200" i="1" dirty="0" err="1"/>
              <a:t>поставена</a:t>
            </a:r>
            <a:r>
              <a:rPr lang="ru-RU" sz="2200" i="1" dirty="0"/>
              <a:t> в </a:t>
            </a:r>
            <a:r>
              <a:rPr lang="ru-RU" sz="2200" i="1" dirty="0" err="1"/>
              <a:t>същите</a:t>
            </a:r>
            <a:r>
              <a:rPr lang="ru-RU" sz="2200" i="1" dirty="0"/>
              <a:t>, </a:t>
            </a:r>
            <a:r>
              <a:rPr lang="ru-RU" sz="2200" i="1" dirty="0" err="1"/>
              <a:t>както</a:t>
            </a:r>
            <a:r>
              <a:rPr lang="ru-RU" sz="2200" i="1" dirty="0"/>
              <a:t> и </a:t>
            </a:r>
            <a:r>
              <a:rPr lang="ru-RU" sz="2200" i="1" dirty="0" err="1"/>
              <a:t>неосигурените</a:t>
            </a:r>
            <a:r>
              <a:rPr lang="ru-RU" sz="2200" i="1" dirty="0"/>
              <a:t>, лица, </a:t>
            </a:r>
            <a:r>
              <a:rPr lang="ru-RU" sz="2200" i="1" dirty="0" err="1"/>
              <a:t>които</a:t>
            </a:r>
            <a:r>
              <a:rPr lang="ru-RU" sz="2200" i="1" dirty="0"/>
              <a:t> </a:t>
            </a:r>
            <a:r>
              <a:rPr lang="ru-RU" sz="2200" i="1" dirty="0" err="1"/>
              <a:t>са</a:t>
            </a:r>
            <a:r>
              <a:rPr lang="ru-RU" sz="2200" i="1" dirty="0"/>
              <a:t> </a:t>
            </a:r>
            <a:r>
              <a:rPr lang="ru-RU" sz="2200" i="1" dirty="0" err="1"/>
              <a:t>трайно</a:t>
            </a:r>
            <a:r>
              <a:rPr lang="ru-RU" sz="2200" i="1" dirty="0"/>
              <a:t> </a:t>
            </a:r>
            <a:r>
              <a:rPr lang="ru-RU" sz="2200" i="1" dirty="0" err="1"/>
              <a:t>отдалечени</a:t>
            </a:r>
            <a:r>
              <a:rPr lang="ru-RU" sz="2200" i="1" dirty="0"/>
              <a:t> от </a:t>
            </a:r>
            <a:r>
              <a:rPr lang="ru-RU" sz="2200" i="1" dirty="0" err="1"/>
              <a:t>семейния</a:t>
            </a:r>
            <a:r>
              <a:rPr lang="ru-RU" sz="2200" i="1" dirty="0"/>
              <a:t> си </a:t>
            </a:r>
            <a:r>
              <a:rPr lang="ru-RU" sz="2200" i="1" dirty="0" err="1"/>
              <a:t>лекар</a:t>
            </a:r>
            <a:r>
              <a:rPr lang="ru-RU" sz="2200" i="1" dirty="0"/>
              <a:t> </a:t>
            </a:r>
            <a:r>
              <a:rPr lang="ru-RU" sz="2200" i="1" dirty="0" err="1"/>
              <a:t>поради</a:t>
            </a:r>
            <a:r>
              <a:rPr lang="ru-RU" sz="2200" i="1" dirty="0"/>
              <a:t> </a:t>
            </a:r>
            <a:r>
              <a:rPr lang="ru-RU" sz="2200" i="1" dirty="0" err="1"/>
              <a:t>служебни</a:t>
            </a:r>
            <a:r>
              <a:rPr lang="ru-RU" sz="2200" i="1" dirty="0"/>
              <a:t> </a:t>
            </a:r>
            <a:r>
              <a:rPr lang="ru-RU" sz="2200" i="1" dirty="0" err="1"/>
              <a:t>задължения</a:t>
            </a:r>
            <a:r>
              <a:rPr lang="ru-RU" sz="2200" i="1" dirty="0"/>
              <a:t> или </a:t>
            </a:r>
            <a:r>
              <a:rPr lang="ru-RU" sz="2200" i="1" dirty="0" err="1"/>
              <a:t>лекарят</a:t>
            </a:r>
            <a:r>
              <a:rPr lang="ru-RU" sz="2200" i="1" dirty="0"/>
              <a:t> е в </a:t>
            </a:r>
            <a:r>
              <a:rPr lang="ru-RU" sz="2200" i="1" dirty="0" err="1"/>
              <a:t>невъзможност</a:t>
            </a:r>
            <a:r>
              <a:rPr lang="ru-RU" sz="2200" i="1" dirty="0"/>
              <a:t> по </a:t>
            </a:r>
            <a:r>
              <a:rPr lang="ru-RU" sz="2200" i="1" dirty="0" err="1"/>
              <a:t>здравословни</a:t>
            </a:r>
            <a:r>
              <a:rPr lang="ru-RU" sz="2200" i="1" dirty="0"/>
              <a:t> причини да </a:t>
            </a:r>
            <a:r>
              <a:rPr lang="ru-RU" sz="2200" i="1" dirty="0" err="1"/>
              <a:t>извърши</a:t>
            </a:r>
            <a:r>
              <a:rPr lang="ru-RU" sz="2200" i="1" dirty="0"/>
              <a:t> </a:t>
            </a:r>
            <a:r>
              <a:rPr lang="ru-RU" sz="2200" i="1" dirty="0" err="1"/>
              <a:t>имунизацията</a:t>
            </a:r>
            <a:r>
              <a:rPr lang="ru-RU" sz="2200" i="1" dirty="0"/>
              <a:t>, </a:t>
            </a:r>
            <a:r>
              <a:rPr lang="ru-RU" sz="2200" i="1" dirty="0" err="1"/>
              <a:t>стига</a:t>
            </a:r>
            <a:r>
              <a:rPr lang="ru-RU" sz="2200" i="1" dirty="0"/>
              <a:t> </a:t>
            </a:r>
            <a:r>
              <a:rPr lang="ru-RU" sz="2200" i="1" dirty="0" err="1"/>
              <a:t>всички</a:t>
            </a:r>
            <a:r>
              <a:rPr lang="ru-RU" sz="2200" i="1" dirty="0"/>
              <a:t> те да </a:t>
            </a:r>
            <a:r>
              <a:rPr lang="ru-RU" sz="2200" i="1" dirty="0" err="1"/>
              <a:t>отговарят</a:t>
            </a:r>
            <a:r>
              <a:rPr lang="ru-RU" sz="2200" i="1" dirty="0"/>
              <a:t> на критерия за </a:t>
            </a:r>
            <a:r>
              <a:rPr lang="ru-RU" sz="2200" i="1" dirty="0" err="1"/>
              <a:t>повишен</a:t>
            </a:r>
            <a:r>
              <a:rPr lang="ru-RU" sz="2200" i="1" dirty="0"/>
              <a:t> риск </a:t>
            </a:r>
            <a:r>
              <a:rPr lang="ru-RU" sz="2200" i="1" dirty="0" err="1"/>
              <a:t>поради</a:t>
            </a:r>
            <a:r>
              <a:rPr lang="ru-RU" sz="2200" i="1" dirty="0"/>
              <a:t> </a:t>
            </a:r>
            <a:r>
              <a:rPr lang="ru-RU" sz="2200" i="1" dirty="0" err="1"/>
              <a:t>здравословното</a:t>
            </a:r>
            <a:r>
              <a:rPr lang="ru-RU" sz="2200" i="1" dirty="0"/>
              <a:t> си </a:t>
            </a:r>
            <a:r>
              <a:rPr lang="ru-RU" sz="2200" i="1" dirty="0" err="1"/>
              <a:t>състояние</a:t>
            </a:r>
            <a:r>
              <a:rPr lang="ru-RU" sz="22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5746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4802C15-B2EA-49E0-87CD-C54E4D1B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7262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/>
              <a:t>ПРЕДЛОЖЕНИЯ И ПРЕПОРЪКИ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F6C3B3E-8E80-4804-8098-9ABC15478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374"/>
            <a:ext cx="10515600" cy="5026589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AutoNum type="arabicPeriod" startAt="3"/>
            </a:pPr>
            <a:r>
              <a:rPr lang="ru-RU" sz="2200" b="1" i="1" dirty="0"/>
              <a:t>На </a:t>
            </a:r>
            <a:r>
              <a:rPr lang="ru-RU" sz="2200" b="1" i="1" dirty="0" err="1"/>
              <a:t>електронната</a:t>
            </a:r>
            <a:r>
              <a:rPr lang="ru-RU" sz="2200" b="1" i="1" dirty="0"/>
              <a:t> страница на всяка РЗИ и МЗ да </a:t>
            </a:r>
            <a:r>
              <a:rPr lang="ru-RU" sz="2200" b="1" i="1" dirty="0" err="1"/>
              <a:t>има</a:t>
            </a:r>
            <a:r>
              <a:rPr lang="ru-RU" sz="2200" b="1" i="1" dirty="0"/>
              <a:t> информация за </a:t>
            </a:r>
            <a:r>
              <a:rPr lang="ru-RU" sz="2200" b="1" i="1" dirty="0" err="1"/>
              <a:t>наличните</a:t>
            </a:r>
            <a:r>
              <a:rPr lang="ru-RU" sz="2200" b="1" i="1" dirty="0"/>
              <a:t> и </a:t>
            </a:r>
            <a:r>
              <a:rPr lang="ru-RU" sz="2200" b="1" i="1" dirty="0" err="1"/>
              <a:t>предоставени</a:t>
            </a:r>
            <a:r>
              <a:rPr lang="ru-RU" sz="2200" b="1" i="1" dirty="0"/>
              <a:t> вид и </a:t>
            </a:r>
            <a:r>
              <a:rPr lang="ru-RU" sz="2200" b="1" i="1" dirty="0" err="1"/>
              <a:t>брой</a:t>
            </a:r>
            <a:r>
              <a:rPr lang="ru-RU" sz="2200" b="1" i="1" dirty="0"/>
              <a:t> </a:t>
            </a:r>
            <a:r>
              <a:rPr lang="ru-RU" sz="2200" b="1" i="1" dirty="0" err="1"/>
              <a:t>дози</a:t>
            </a:r>
            <a:r>
              <a:rPr lang="ru-RU" sz="2200" b="1" i="1" dirty="0"/>
              <a:t> </a:t>
            </a:r>
            <a:r>
              <a:rPr lang="ru-RU" sz="2200" b="1" i="1" dirty="0" err="1"/>
              <a:t>ваксини</a:t>
            </a:r>
            <a:r>
              <a:rPr lang="ru-RU" sz="2200" b="1" i="1" dirty="0"/>
              <a:t> на ОПЛ и </a:t>
            </a:r>
            <a:r>
              <a:rPr lang="ru-RU" sz="2200" b="1" i="1" dirty="0" err="1"/>
              <a:t>пунктовете</a:t>
            </a:r>
            <a:r>
              <a:rPr lang="ru-RU" sz="2200" b="1" i="1" dirty="0"/>
              <a:t> за </a:t>
            </a:r>
            <a:r>
              <a:rPr lang="ru-RU" sz="2200" b="1" i="1" dirty="0" err="1"/>
              <a:t>имунизация</a:t>
            </a:r>
            <a:r>
              <a:rPr lang="ru-RU" sz="2200" b="1" i="1" dirty="0"/>
              <a:t>, </a:t>
            </a:r>
            <a:r>
              <a:rPr lang="ru-RU" sz="2200" b="1" i="1" dirty="0" err="1"/>
              <a:t>която</a:t>
            </a:r>
            <a:r>
              <a:rPr lang="ru-RU" sz="2200" b="1" i="1" dirty="0"/>
              <a:t> да се </a:t>
            </a:r>
            <a:r>
              <a:rPr lang="ru-RU" sz="2200" b="1" i="1" dirty="0" err="1"/>
              <a:t>актуализира</a:t>
            </a:r>
            <a:r>
              <a:rPr lang="ru-RU" sz="2200" b="1" i="1" dirty="0"/>
              <a:t> ежедневно.</a:t>
            </a:r>
          </a:p>
          <a:p>
            <a:pPr marL="457200" indent="-457200" algn="just">
              <a:lnSpc>
                <a:spcPct val="150000"/>
              </a:lnSpc>
              <a:buAutoNum type="arabicPeriod" startAt="3"/>
            </a:pPr>
            <a:r>
              <a:rPr lang="ru-RU" sz="2200" i="1" dirty="0"/>
              <a:t>При </a:t>
            </a:r>
            <a:r>
              <a:rPr lang="ru-RU" sz="2200" i="1" dirty="0" err="1"/>
              <a:t>потърсена</a:t>
            </a:r>
            <a:r>
              <a:rPr lang="ru-RU" sz="2200" i="1" dirty="0"/>
              <a:t> </a:t>
            </a:r>
            <a:r>
              <a:rPr lang="ru-RU" sz="2200" i="1" dirty="0" err="1"/>
              <a:t>помощ</a:t>
            </a:r>
            <a:r>
              <a:rPr lang="ru-RU" sz="2200" i="1" dirty="0"/>
              <a:t> от Спешна </a:t>
            </a:r>
            <a:r>
              <a:rPr lang="ru-RU" sz="2200" i="1" dirty="0" err="1"/>
              <a:t>помощ</a:t>
            </a:r>
            <a:r>
              <a:rPr lang="ru-RU" sz="2200" i="1" dirty="0"/>
              <a:t> по повод </a:t>
            </a:r>
            <a:r>
              <a:rPr lang="ru-RU" sz="2200" i="1" dirty="0" err="1"/>
              <a:t>нежелана</a:t>
            </a:r>
            <a:r>
              <a:rPr lang="ru-RU" sz="2200" i="1" dirty="0"/>
              <a:t> реакция в </a:t>
            </a:r>
            <a:r>
              <a:rPr lang="ru-RU" sz="2200" i="1" dirty="0" err="1"/>
              <a:t>рамките</a:t>
            </a:r>
            <a:r>
              <a:rPr lang="ru-RU" sz="2200" i="1" dirty="0"/>
              <a:t> на 48 часа след </a:t>
            </a:r>
            <a:r>
              <a:rPr lang="ru-RU" sz="2200" i="1" dirty="0" err="1"/>
              <a:t>поставяне</a:t>
            </a:r>
            <a:r>
              <a:rPr lang="ru-RU" sz="2200" i="1" dirty="0"/>
              <a:t> на </a:t>
            </a:r>
            <a:r>
              <a:rPr lang="ru-RU" sz="2200" i="1" dirty="0" err="1"/>
              <a:t>ваксината</a:t>
            </a:r>
            <a:r>
              <a:rPr lang="ru-RU" sz="2200" i="1" dirty="0"/>
              <a:t>, </a:t>
            </a:r>
            <a:r>
              <a:rPr lang="ru-RU" sz="2200" i="1" dirty="0" err="1"/>
              <a:t>която</a:t>
            </a:r>
            <a:r>
              <a:rPr lang="ru-RU" sz="2200" i="1" dirty="0"/>
              <a:t> би могла да се дължи на </a:t>
            </a:r>
            <a:r>
              <a:rPr lang="ru-RU" sz="2200" i="1" dirty="0" err="1"/>
              <a:t>същата</a:t>
            </a:r>
            <a:r>
              <a:rPr lang="ru-RU" sz="2200" i="1" dirty="0"/>
              <a:t> да </a:t>
            </a:r>
            <a:r>
              <a:rPr lang="ru-RU" sz="2200" i="1" dirty="0" err="1"/>
              <a:t>осъществят</a:t>
            </a:r>
            <a:r>
              <a:rPr lang="ru-RU" sz="2200" i="1" dirty="0"/>
              <a:t> </a:t>
            </a:r>
            <a:r>
              <a:rPr lang="ru-RU" sz="2200" i="1" dirty="0" err="1"/>
              <a:t>консултация</a:t>
            </a:r>
            <a:r>
              <a:rPr lang="ru-RU" sz="2200" i="1" dirty="0"/>
              <a:t>, независимо от </a:t>
            </a:r>
            <a:r>
              <a:rPr lang="ru-RU" sz="2200" i="1" dirty="0" err="1"/>
              <a:t>това</a:t>
            </a:r>
            <a:r>
              <a:rPr lang="ru-RU" sz="2200" i="1" dirty="0"/>
              <a:t> кой е </a:t>
            </a:r>
            <a:r>
              <a:rPr lang="ru-RU" sz="2200" i="1" dirty="0" err="1"/>
              <a:t>извършил</a:t>
            </a:r>
            <a:r>
              <a:rPr lang="ru-RU" sz="2200" i="1" dirty="0"/>
              <a:t> </a:t>
            </a:r>
            <a:r>
              <a:rPr lang="ru-RU" sz="2200" i="1" dirty="0" err="1"/>
              <a:t>имунизацията</a:t>
            </a:r>
            <a:r>
              <a:rPr lang="ru-RU" sz="2200" i="1" dirty="0"/>
              <a:t>.</a:t>
            </a:r>
          </a:p>
          <a:p>
            <a:pPr marL="457200" indent="-457200" algn="just">
              <a:lnSpc>
                <a:spcPct val="150000"/>
              </a:lnSpc>
              <a:buAutoNum type="arabicPeriod" startAt="3"/>
            </a:pPr>
            <a:r>
              <a:rPr lang="ru-RU" sz="2200" b="1" dirty="0"/>
              <a:t>При </a:t>
            </a:r>
            <a:r>
              <a:rPr lang="ru-RU" sz="2200" b="1" dirty="0" err="1"/>
              <a:t>достатъчно</a:t>
            </a:r>
            <a:r>
              <a:rPr lang="ru-RU" sz="2200" b="1" dirty="0"/>
              <a:t> количество </a:t>
            </a:r>
            <a:r>
              <a:rPr lang="ru-RU" sz="2200" b="1" dirty="0" err="1"/>
              <a:t>ваксини</a:t>
            </a:r>
            <a:r>
              <a:rPr lang="ru-RU" sz="2200" b="1" dirty="0"/>
              <a:t>, </a:t>
            </a:r>
            <a:r>
              <a:rPr lang="ru-RU" sz="2200" b="1" dirty="0" err="1"/>
              <a:t>процесът</a:t>
            </a:r>
            <a:r>
              <a:rPr lang="ru-RU" sz="2200" b="1" dirty="0"/>
              <a:t> по т. 2 в </a:t>
            </a:r>
            <a:r>
              <a:rPr lang="ru-RU" sz="2200" b="1" dirty="0" err="1"/>
              <a:t>частта</a:t>
            </a:r>
            <a:r>
              <a:rPr lang="ru-RU" sz="2200" b="1" dirty="0"/>
              <a:t> ОПЛ </a:t>
            </a:r>
            <a:r>
              <a:rPr lang="ru-RU" sz="2200" b="1" dirty="0" err="1"/>
              <a:t>ще</a:t>
            </a:r>
            <a:r>
              <a:rPr lang="ru-RU" sz="2200" b="1" dirty="0"/>
              <a:t> </a:t>
            </a:r>
            <a:r>
              <a:rPr lang="ru-RU" sz="2200" b="1" dirty="0" err="1"/>
              <a:t>изисква</a:t>
            </a:r>
            <a:r>
              <a:rPr lang="ru-RU" sz="2200" b="1" dirty="0"/>
              <a:t> около 10 работни дни.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2472700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879" y="156895"/>
            <a:ext cx="10515600" cy="1762284"/>
          </a:xfrm>
        </p:spPr>
        <p:txBody>
          <a:bodyPr/>
          <a:lstStyle/>
          <a:p>
            <a:r>
              <a:rPr lang="en-US" dirty="0"/>
              <a:t>                            </a:t>
            </a:r>
            <a:br>
              <a:rPr lang="en-US" dirty="0"/>
            </a:br>
            <a:r>
              <a:rPr lang="en-US" dirty="0"/>
              <a:t>                           </a:t>
            </a:r>
            <a:r>
              <a:rPr lang="bg-BG" b="1" dirty="0"/>
              <a:t>Участници</a:t>
            </a:r>
            <a:r>
              <a:rPr lang="bg-BG" dirty="0"/>
              <a:t>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344" y="2951018"/>
            <a:ext cx="10515600" cy="26808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4000" b="1" dirty="0"/>
              <a:t>607 ОПЛ</a:t>
            </a:r>
          </a:p>
          <a:p>
            <a:pPr marL="0" indent="0" algn="ctr">
              <a:buNone/>
            </a:pPr>
            <a:r>
              <a:rPr lang="bg-BG" sz="4000" b="1" dirty="0"/>
              <a:t>15% </a:t>
            </a:r>
            <a:r>
              <a:rPr lang="bg-BG" sz="4000" dirty="0"/>
              <a:t>от ОПЛ в България</a:t>
            </a:r>
          </a:p>
          <a:p>
            <a:pPr marL="0" indent="0" algn="ctr">
              <a:buNone/>
            </a:pPr>
            <a:r>
              <a:rPr lang="bg-BG" sz="4000" dirty="0"/>
              <a:t>Представени са </a:t>
            </a:r>
            <a:r>
              <a:rPr lang="bg-BG" sz="4000" b="1" dirty="0"/>
              <a:t>всички области</a:t>
            </a:r>
          </a:p>
          <a:p>
            <a:endParaRPr lang="bg-BG" dirty="0"/>
          </a:p>
        </p:txBody>
      </p:sp>
      <p:pic>
        <p:nvPicPr>
          <p:cNvPr id="5" name="Картина 4">
            <a:extLst>
              <a:ext uri="{FF2B5EF4-FFF2-40B4-BE49-F238E27FC236}">
                <a16:creationId xmlns:a16="http://schemas.microsoft.com/office/drawing/2014/main" id="{0635FD09-B6E8-44C8-9DA0-3737CD313A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7545" y="540327"/>
            <a:ext cx="3921933" cy="1762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982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4802C15-B2EA-49E0-87CD-C54E4D1B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7262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/>
              <a:t>ПРЕДЛОЖЕНИЯ И ПРЕПОРЪКИ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F6C3B3E-8E80-4804-8098-9ABC15478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373"/>
            <a:ext cx="10515600" cy="5456903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AutoNum type="arabicPeriod" startAt="6"/>
            </a:pPr>
            <a:r>
              <a:rPr lang="ru-RU" sz="2200" b="1" dirty="0"/>
              <a:t>След </a:t>
            </a:r>
            <a:r>
              <a:rPr lang="ru-RU" sz="2200" b="1" dirty="0" err="1"/>
              <a:t>приключване</a:t>
            </a:r>
            <a:r>
              <a:rPr lang="ru-RU" sz="2200" b="1" dirty="0"/>
              <a:t> на </a:t>
            </a:r>
            <a:r>
              <a:rPr lang="ru-RU" sz="2200" b="1" dirty="0" err="1"/>
              <a:t>дейността</a:t>
            </a:r>
            <a:r>
              <a:rPr lang="ru-RU" sz="2200" b="1" dirty="0"/>
              <a:t> по т. 3 да </a:t>
            </a:r>
            <a:r>
              <a:rPr lang="ru-RU" sz="2200" b="1" dirty="0" err="1"/>
              <a:t>започне</a:t>
            </a:r>
            <a:r>
              <a:rPr lang="ru-RU" sz="2200" b="1" dirty="0"/>
              <a:t> </a:t>
            </a:r>
            <a:r>
              <a:rPr lang="ru-RU" sz="2200" b="1" dirty="0" err="1"/>
              <a:t>едновременно</a:t>
            </a:r>
            <a:r>
              <a:rPr lang="ru-RU" sz="2200" b="1" dirty="0"/>
              <a:t> </a:t>
            </a:r>
            <a:r>
              <a:rPr lang="ru-RU" sz="2200" b="1" dirty="0" err="1"/>
              <a:t>зареждане</a:t>
            </a:r>
            <a:r>
              <a:rPr lang="ru-RU" sz="2200" b="1" dirty="0"/>
              <a:t> с </a:t>
            </a:r>
            <a:r>
              <a:rPr lang="ru-RU" sz="2200" b="1" dirty="0" err="1"/>
              <a:t>ваксини</a:t>
            </a:r>
            <a:r>
              <a:rPr lang="ru-RU" sz="2200" b="1" dirty="0"/>
              <a:t> (от </a:t>
            </a:r>
            <a:r>
              <a:rPr lang="ru-RU" sz="2200" b="1" dirty="0" err="1"/>
              <a:t>всеки</a:t>
            </a:r>
            <a:r>
              <a:rPr lang="ru-RU" sz="2200" b="1" dirty="0"/>
              <a:t> вид) на </a:t>
            </a:r>
            <a:r>
              <a:rPr lang="ru-RU" sz="2200" b="1" dirty="0" err="1"/>
              <a:t>всички</a:t>
            </a:r>
            <a:r>
              <a:rPr lang="ru-RU" sz="2200" b="1" dirty="0"/>
              <a:t> места, </a:t>
            </a:r>
            <a:r>
              <a:rPr lang="ru-RU" sz="2200" dirty="0"/>
              <a:t>в </a:t>
            </a:r>
            <a:r>
              <a:rPr lang="ru-RU" sz="2200" dirty="0" err="1"/>
              <a:t>които</a:t>
            </a:r>
            <a:r>
              <a:rPr lang="ru-RU" sz="2200" dirty="0"/>
              <a:t> се </a:t>
            </a:r>
            <a:r>
              <a:rPr lang="ru-RU" sz="2200" dirty="0" err="1"/>
              <a:t>осъществява</a:t>
            </a:r>
            <a:r>
              <a:rPr lang="ru-RU" sz="2200" dirty="0"/>
              <a:t> </a:t>
            </a:r>
            <a:r>
              <a:rPr lang="ru-RU" sz="2200" dirty="0" err="1"/>
              <a:t>масовата</a:t>
            </a:r>
            <a:r>
              <a:rPr lang="ru-RU" sz="2200" dirty="0"/>
              <a:t> </a:t>
            </a:r>
            <a:r>
              <a:rPr lang="ru-RU" sz="2200" dirty="0" err="1"/>
              <a:t>ваксинация</a:t>
            </a:r>
            <a:r>
              <a:rPr lang="ru-RU" sz="2200" dirty="0"/>
              <a:t> (</a:t>
            </a:r>
            <a:r>
              <a:rPr lang="ru-RU" sz="2200" dirty="0" err="1"/>
              <a:t>парктики</a:t>
            </a:r>
            <a:r>
              <a:rPr lang="ru-RU" sz="2200" dirty="0"/>
              <a:t> на ОПЛ и </a:t>
            </a:r>
            <a:r>
              <a:rPr lang="ru-RU" sz="2200" dirty="0" err="1"/>
              <a:t>пунктове</a:t>
            </a:r>
            <a:r>
              <a:rPr lang="ru-RU" sz="2200" dirty="0"/>
              <a:t>) в </a:t>
            </a:r>
            <a:r>
              <a:rPr lang="ru-RU" sz="2200" b="1" dirty="0" err="1"/>
              <a:t>съотношение</a:t>
            </a:r>
            <a:r>
              <a:rPr lang="ru-RU" sz="2200" b="1" dirty="0"/>
              <a:t> на </a:t>
            </a:r>
            <a:r>
              <a:rPr lang="ru-RU" sz="2200" b="1" dirty="0" err="1"/>
              <a:t>наличните</a:t>
            </a:r>
            <a:r>
              <a:rPr lang="ru-RU" sz="2200" b="1" dirty="0"/>
              <a:t> количества 3 </a:t>
            </a:r>
            <a:r>
              <a:rPr lang="ru-RU" sz="2200" b="1" dirty="0" err="1"/>
              <a:t>към</a:t>
            </a:r>
            <a:r>
              <a:rPr lang="ru-RU" sz="2200" b="1" dirty="0"/>
              <a:t> 1, за ОПЛ и </a:t>
            </a:r>
            <a:r>
              <a:rPr lang="ru-RU" sz="2200" b="1" dirty="0" err="1"/>
              <a:t>пунктове</a:t>
            </a:r>
            <a:r>
              <a:rPr lang="ru-RU" sz="2200" b="1" dirty="0"/>
              <a:t>,</a:t>
            </a:r>
            <a:r>
              <a:rPr lang="ru-RU" sz="2200" dirty="0"/>
              <a:t> </a:t>
            </a:r>
            <a:r>
              <a:rPr lang="ru-RU" sz="2200" dirty="0" err="1"/>
              <a:t>съответно</a:t>
            </a:r>
            <a:r>
              <a:rPr lang="ru-RU" sz="2200" dirty="0"/>
              <a:t> </a:t>
            </a:r>
            <a:r>
              <a:rPr lang="ru-RU" sz="2200" dirty="0" err="1"/>
              <a:t>като</a:t>
            </a:r>
            <a:r>
              <a:rPr lang="ru-RU" sz="2200" dirty="0"/>
              <a:t> се </a:t>
            </a:r>
            <a:r>
              <a:rPr lang="ru-RU" sz="2200" dirty="0" err="1"/>
              <a:t>обявяви</a:t>
            </a:r>
            <a:r>
              <a:rPr lang="ru-RU" sz="2200" dirty="0"/>
              <a:t> </a:t>
            </a:r>
            <a:r>
              <a:rPr lang="ru-RU" sz="2200" dirty="0" err="1"/>
              <a:t>валидност</a:t>
            </a:r>
            <a:r>
              <a:rPr lang="ru-RU" sz="2200" dirty="0"/>
              <a:t> за “зелените </a:t>
            </a:r>
            <a:r>
              <a:rPr lang="ru-RU" sz="2200" dirty="0" err="1"/>
              <a:t>коридори</a:t>
            </a:r>
            <a:r>
              <a:rPr lang="ru-RU" sz="2200" dirty="0"/>
              <a:t>” и при </a:t>
            </a:r>
            <a:r>
              <a:rPr lang="ru-RU" sz="2200" dirty="0" err="1"/>
              <a:t>двете</a:t>
            </a:r>
            <a:r>
              <a:rPr lang="ru-RU" sz="2200" dirty="0"/>
              <a:t> </a:t>
            </a:r>
            <a:r>
              <a:rPr lang="ru-RU" sz="2200" dirty="0" err="1"/>
              <a:t>структури</a:t>
            </a:r>
            <a:r>
              <a:rPr lang="ru-RU" sz="2200" dirty="0"/>
              <a:t>.</a:t>
            </a:r>
          </a:p>
          <a:p>
            <a:pPr marL="457200" indent="-457200" algn="just">
              <a:lnSpc>
                <a:spcPct val="150000"/>
              </a:lnSpc>
              <a:buAutoNum type="arabicPeriod" startAt="6"/>
            </a:pPr>
            <a:r>
              <a:rPr lang="ru-RU" sz="2200" b="1" dirty="0"/>
              <a:t>При </a:t>
            </a:r>
            <a:r>
              <a:rPr lang="ru-RU" sz="2200" b="1" dirty="0" err="1"/>
              <a:t>недостатъчност</a:t>
            </a:r>
            <a:r>
              <a:rPr lang="ru-RU" sz="2200" b="1" dirty="0"/>
              <a:t> на </a:t>
            </a:r>
            <a:r>
              <a:rPr lang="ru-RU" sz="2200" b="1" dirty="0" err="1"/>
              <a:t>дози</a:t>
            </a:r>
            <a:r>
              <a:rPr lang="ru-RU" sz="2200" b="1" dirty="0"/>
              <a:t> </a:t>
            </a:r>
            <a:r>
              <a:rPr lang="ru-RU" sz="2200" b="1" dirty="0" err="1"/>
              <a:t>ваксини</a:t>
            </a:r>
            <a:r>
              <a:rPr lang="ru-RU" sz="2200" b="1" dirty="0"/>
              <a:t> в </a:t>
            </a:r>
            <a:r>
              <a:rPr lang="ru-RU" sz="2200" b="1" dirty="0" err="1"/>
              <a:t>някоя</a:t>
            </a:r>
            <a:r>
              <a:rPr lang="ru-RU" sz="2200" b="1" dirty="0"/>
              <a:t> от </a:t>
            </a:r>
            <a:r>
              <a:rPr lang="ru-RU" sz="2200" b="1" dirty="0" err="1"/>
              <a:t>посочените</a:t>
            </a:r>
            <a:r>
              <a:rPr lang="ru-RU" sz="2200" b="1" dirty="0"/>
              <a:t> в т.4 </a:t>
            </a:r>
            <a:r>
              <a:rPr lang="ru-RU" sz="2200" b="1" dirty="0" err="1"/>
              <a:t>структури</a:t>
            </a:r>
            <a:r>
              <a:rPr lang="ru-RU" sz="2200" b="1" dirty="0"/>
              <a:t>, </a:t>
            </a:r>
            <a:r>
              <a:rPr lang="ru-RU" sz="2200" b="1" dirty="0" err="1"/>
              <a:t>дози</a:t>
            </a:r>
            <a:r>
              <a:rPr lang="ru-RU" sz="2200" b="1" dirty="0"/>
              <a:t> да се </a:t>
            </a:r>
            <a:r>
              <a:rPr lang="ru-RU" sz="2200" b="1" dirty="0" err="1"/>
              <a:t>изземват</a:t>
            </a:r>
            <a:r>
              <a:rPr lang="ru-RU" sz="2200" b="1" dirty="0"/>
              <a:t> от структура, в </a:t>
            </a:r>
            <a:r>
              <a:rPr lang="ru-RU" sz="2200" b="1" dirty="0" err="1"/>
              <a:t>която</a:t>
            </a:r>
            <a:r>
              <a:rPr lang="ru-RU" sz="2200" b="1" dirty="0"/>
              <a:t> </a:t>
            </a:r>
            <a:r>
              <a:rPr lang="ru-RU" sz="2200" b="1" dirty="0" err="1"/>
              <a:t>ваксините</a:t>
            </a:r>
            <a:r>
              <a:rPr lang="ru-RU" sz="2200" b="1" dirty="0"/>
              <a:t> не </a:t>
            </a:r>
            <a:r>
              <a:rPr lang="ru-RU" sz="2200" b="1" dirty="0" err="1"/>
              <a:t>са</a:t>
            </a:r>
            <a:r>
              <a:rPr lang="ru-RU" sz="2200" b="1" dirty="0"/>
              <a:t> </a:t>
            </a:r>
            <a:r>
              <a:rPr lang="ru-RU" sz="2200" b="1" dirty="0" err="1"/>
              <a:t>употребени</a:t>
            </a:r>
            <a:r>
              <a:rPr lang="ru-RU" sz="2200" b="1" dirty="0"/>
              <a:t> или </a:t>
            </a:r>
            <a:r>
              <a:rPr lang="ru-RU" sz="2200" b="1" dirty="0" err="1"/>
              <a:t>няма</a:t>
            </a:r>
            <a:r>
              <a:rPr lang="ru-RU" sz="2200" b="1" dirty="0"/>
              <a:t> да </a:t>
            </a:r>
            <a:r>
              <a:rPr lang="ru-RU" sz="2200" b="1" dirty="0" err="1"/>
              <a:t>бъдат</a:t>
            </a:r>
            <a:r>
              <a:rPr lang="ru-RU" sz="2200" b="1" dirty="0"/>
              <a:t> </a:t>
            </a:r>
            <a:r>
              <a:rPr lang="ru-RU" sz="2200" b="1" dirty="0" err="1"/>
              <a:t>гарантирано</a:t>
            </a:r>
            <a:r>
              <a:rPr lang="ru-RU" sz="2200" b="1" dirty="0"/>
              <a:t> </a:t>
            </a:r>
            <a:r>
              <a:rPr lang="ru-RU" sz="2200" b="1" dirty="0" err="1"/>
              <a:t>употребени</a:t>
            </a:r>
            <a:r>
              <a:rPr lang="ru-RU" sz="2200" b="1" dirty="0"/>
              <a:t> </a:t>
            </a:r>
            <a:r>
              <a:rPr lang="ru-RU" sz="2200" dirty="0"/>
              <a:t>(заявили се </a:t>
            </a:r>
            <a:r>
              <a:rPr lang="ru-RU" sz="2200" dirty="0" err="1"/>
              <a:t>пациенти</a:t>
            </a:r>
            <a:r>
              <a:rPr lang="ru-RU" sz="2200" dirty="0"/>
              <a:t>) в </a:t>
            </a:r>
            <a:r>
              <a:rPr lang="ru-RU" sz="2200" dirty="0" err="1"/>
              <a:t>рамките</a:t>
            </a:r>
            <a:r>
              <a:rPr lang="ru-RU" sz="2200" dirty="0"/>
              <a:t> на 2-3 дни.</a:t>
            </a:r>
          </a:p>
          <a:p>
            <a:pPr marL="457200" indent="-457200" algn="just">
              <a:lnSpc>
                <a:spcPct val="150000"/>
              </a:lnSpc>
              <a:buAutoNum type="arabicPeriod" startAt="6"/>
            </a:pPr>
            <a:r>
              <a:rPr lang="bg-BG" sz="2200" b="1" dirty="0"/>
              <a:t>Да се обяви публично</a:t>
            </a:r>
            <a:r>
              <a:rPr lang="bg-BG" sz="2200" dirty="0"/>
              <a:t>, че </a:t>
            </a:r>
            <a:r>
              <a:rPr lang="bg-BG" sz="2200" dirty="0" err="1"/>
              <a:t>иРНК</a:t>
            </a:r>
            <a:r>
              <a:rPr lang="bg-BG" sz="2200" dirty="0"/>
              <a:t> ваксини ще се поставят и при ОПЛ и пациентите могат да заявят избора си.</a:t>
            </a:r>
          </a:p>
        </p:txBody>
      </p:sp>
    </p:spTree>
    <p:extLst>
      <p:ext uri="{BB962C8B-B14F-4D97-AF65-F5344CB8AC3E}">
        <p14:creationId xmlns:p14="http://schemas.microsoft.com/office/powerpoint/2010/main" val="16175357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4802C15-B2EA-49E0-87CD-C54E4D1B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7262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/>
              <a:t>ПРЕДЛОЖЕНИЯ И ПРЕПОРЪКИ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F6C3B3E-8E80-4804-8098-9ABC15478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9304"/>
            <a:ext cx="10515600" cy="317581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bg-BG" sz="2200" i="1" dirty="0"/>
              <a:t>9.        </a:t>
            </a:r>
            <a:r>
              <a:rPr lang="bg-BG" sz="2200" b="1" i="1" dirty="0"/>
              <a:t>При едно получаване да се предоставят на ОПЛ не по-малко от 60 дози от всяка заявена ваксина, освен ако изрично не е заявил по-малки количества. </a:t>
            </a:r>
            <a:r>
              <a:rPr lang="bg-BG" sz="2200" i="1" dirty="0"/>
              <a:t>При осигурен достатъчен брой дози в национален мащаб да се даде цялото заявено към датата на получаване количество (изключения се допускат само за </a:t>
            </a:r>
            <a:r>
              <a:rPr lang="bg-BG" sz="2200" i="1" dirty="0" err="1"/>
              <a:t>иРНК</a:t>
            </a:r>
            <a:r>
              <a:rPr lang="bg-BG" sz="2200" i="1" dirty="0"/>
              <a:t> поради по- краткия срок за съхранение в обикновен хладилник, които да са съобразени с планирания за ваксиниране график).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bg-BG" sz="2000" i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881234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4802C15-B2EA-49E0-87CD-C54E4D1B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7262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/>
              <a:t>ПРЕДЛОЖЕНИЯ И ПРЕПОРЪКИ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F6C3B3E-8E80-4804-8098-9ABC15478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374"/>
            <a:ext cx="10515600" cy="507344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bg-BG" sz="2200" i="1" dirty="0"/>
              <a:t>10.	</a:t>
            </a:r>
            <a:r>
              <a:rPr lang="bg-BG" sz="2200" b="1" i="1" dirty="0"/>
              <a:t>Да се въведат възможности за бърза доставка. </a:t>
            </a:r>
            <a:r>
              <a:rPr lang="bg-BG" sz="2200" i="1" dirty="0"/>
              <a:t>Възможности: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bg-BG" sz="2200" i="1" dirty="0"/>
              <a:t>	- един лекар получава количествата и за други колеги, с които работи в непосредствена близост (където е възможно)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bg-BG" sz="2200" i="1" dirty="0"/>
              <a:t>	- чрез органите на МВР (посочена от министъра на здравеопазването възможност)- ангажимент на МЗ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bg-BG" sz="2200" i="1" dirty="0"/>
              <a:t>	- специална куриерска услуга- ангажимент на МЗ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bg-BG" sz="2200" i="1" dirty="0"/>
              <a:t>11.	</a:t>
            </a:r>
            <a:r>
              <a:rPr lang="bg-BG" sz="2200" b="1" i="1" dirty="0"/>
              <a:t>Да се говори публично за възможност за избор на ваксина, единствено и само ако има осигурена такава възможност във всяко място, където се провежда масовата ваксинация.</a:t>
            </a:r>
          </a:p>
        </p:txBody>
      </p:sp>
    </p:spTree>
    <p:extLst>
      <p:ext uri="{BB962C8B-B14F-4D97-AF65-F5344CB8AC3E}">
        <p14:creationId xmlns:p14="http://schemas.microsoft.com/office/powerpoint/2010/main" val="2599832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а 4">
            <a:extLst>
              <a:ext uri="{FF2B5EF4-FFF2-40B4-BE49-F238E27FC236}">
                <a16:creationId xmlns:a16="http://schemas.microsoft.com/office/drawing/2014/main" id="{94A27F0C-BC14-4680-8063-B1152BD596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4760133"/>
              </p:ext>
            </p:extLst>
          </p:nvPr>
        </p:nvGraphicFramePr>
        <p:xfrm>
          <a:off x="1858297" y="1012723"/>
          <a:ext cx="8396748" cy="5014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7349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600" i="1" dirty="0"/>
              <a:t>Какъв е общият брой </a:t>
            </a:r>
            <a:r>
              <a:rPr lang="ru-RU" sz="2600" i="1" dirty="0" err="1"/>
              <a:t>дози</a:t>
            </a:r>
            <a:r>
              <a:rPr lang="ru-RU" sz="2600" i="1" dirty="0"/>
              <a:t> </a:t>
            </a:r>
            <a:r>
              <a:rPr lang="ru-RU" sz="2600" i="1" dirty="0" err="1"/>
              <a:t>ваксина</a:t>
            </a:r>
            <a:r>
              <a:rPr lang="en-US" sz="2600" i="1" dirty="0"/>
              <a:t>,</a:t>
            </a:r>
            <a:r>
              <a:rPr lang="ru-RU" sz="2600" i="1" dirty="0"/>
              <a:t> получени от Вас към 12.03.2021?</a:t>
            </a:r>
            <a:endParaRPr lang="bg-BG" sz="26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240509" y="5427222"/>
            <a:ext cx="1523245" cy="4526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b="1" dirty="0"/>
              <a:t>67 530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830555" y="5427222"/>
            <a:ext cx="1523245" cy="4526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bg-BG" b="1" dirty="0"/>
              <a:t>19 080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455346"/>
              </p:ext>
            </p:extLst>
          </p:nvPr>
        </p:nvGraphicFramePr>
        <p:xfrm>
          <a:off x="6670894" y="2018403"/>
          <a:ext cx="5288733" cy="3154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C504612-1992-4213-9EA2-D8A5BF179E25}"/>
              </a:ext>
            </a:extLst>
          </p:cNvPr>
          <p:cNvSpPr txBox="1">
            <a:spLocks/>
          </p:cNvSpPr>
          <p:nvPr/>
        </p:nvSpPr>
        <p:spPr>
          <a:xfrm>
            <a:off x="6489291" y="5953250"/>
            <a:ext cx="5470336" cy="452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bg-BG" sz="2400" b="1" dirty="0"/>
              <a:t>ПОЛУЧЕНИ 28% ОТ ЗАЯВЕНИТЕ ДОЗИ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239DD50-1E7D-4DBE-A365-BFA38F3A71EC}"/>
              </a:ext>
            </a:extLst>
          </p:cNvPr>
          <p:cNvSpPr txBox="1">
            <a:spLocks/>
          </p:cNvSpPr>
          <p:nvPr/>
        </p:nvSpPr>
        <p:spPr>
          <a:xfrm>
            <a:off x="771810" y="5663198"/>
            <a:ext cx="5540500" cy="9391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bg-BG" sz="2400" b="1" dirty="0"/>
              <a:t>75% от ОПЛ СА ПОЛУЧИЛИ 10-40 ДОЗИ</a:t>
            </a:r>
          </a:p>
          <a:p>
            <a:pPr marL="0" indent="0">
              <a:buNone/>
            </a:pPr>
            <a:r>
              <a:rPr lang="bg-BG" sz="2400" b="1" dirty="0"/>
              <a:t>73% от ОПЛ СА ЗАЯВИЛИ  50-200 ДОЗИ</a:t>
            </a:r>
          </a:p>
        </p:txBody>
      </p:sp>
      <p:pic>
        <p:nvPicPr>
          <p:cNvPr id="3" name="Картина 2">
            <a:extLst>
              <a:ext uri="{FF2B5EF4-FFF2-40B4-BE49-F238E27FC236}">
                <a16:creationId xmlns:a16="http://schemas.microsoft.com/office/drawing/2014/main" id="{3CFCDACA-6296-4C34-8AA4-C456D18B0A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33600"/>
            <a:ext cx="6754761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415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600" i="1" dirty="0"/>
              <a:t>Какъв брой дози ваксина сте поставили към 12.03.2021</a:t>
            </a:r>
            <a:endParaRPr lang="bg-BG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1261" y="1533833"/>
            <a:ext cx="8714119" cy="4188542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04F7A79-3C87-4B2F-9F56-541288036F64}"/>
              </a:ext>
            </a:extLst>
          </p:cNvPr>
          <p:cNvSpPr txBox="1">
            <a:spLocks/>
          </p:cNvSpPr>
          <p:nvPr/>
        </p:nvSpPr>
        <p:spPr>
          <a:xfrm>
            <a:off x="2807091" y="5938684"/>
            <a:ext cx="5540500" cy="4721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bg-BG" sz="2400" b="1" dirty="0"/>
              <a:t>78% ОТ ОПЛ СА ПОСТАВИЛИ 10-40 ДОЗИ</a:t>
            </a:r>
          </a:p>
        </p:txBody>
      </p:sp>
    </p:spTree>
    <p:extLst>
      <p:ext uri="{BB962C8B-B14F-4D97-AF65-F5344CB8AC3E}">
        <p14:creationId xmlns:p14="http://schemas.microsoft.com/office/powerpoint/2010/main" val="2176353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F11A8B7-90D4-4BFF-BCEF-10DA7150F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600" i="1" dirty="0" err="1"/>
              <a:t>Използвали</a:t>
            </a:r>
            <a:r>
              <a:rPr lang="ru-RU" sz="2600" i="1" dirty="0"/>
              <a:t> ли </a:t>
            </a:r>
            <a:r>
              <a:rPr lang="ru-RU" sz="2600" i="1" dirty="0" err="1"/>
              <a:t>сте</a:t>
            </a:r>
            <a:r>
              <a:rPr lang="ru-RU" sz="2600" i="1" dirty="0"/>
              <a:t> при </a:t>
            </a:r>
            <a:r>
              <a:rPr lang="ru-RU" sz="2600" i="1" dirty="0" err="1"/>
              <a:t>ваксината</a:t>
            </a:r>
            <a:r>
              <a:rPr lang="ru-RU" sz="2600" i="1" dirty="0"/>
              <a:t> на Астра </a:t>
            </a:r>
            <a:r>
              <a:rPr lang="ru-RU" sz="2600" i="1" dirty="0" err="1"/>
              <a:t>Зенека</a:t>
            </a:r>
            <a:r>
              <a:rPr lang="ru-RU" sz="2600" i="1" dirty="0"/>
              <a:t> </a:t>
            </a:r>
            <a:r>
              <a:rPr lang="ru-RU" sz="2600" i="1" dirty="0" err="1"/>
              <a:t>възможността</a:t>
            </a:r>
            <a:r>
              <a:rPr lang="ru-RU" sz="2600" i="1" dirty="0"/>
              <a:t> за </a:t>
            </a:r>
            <a:r>
              <a:rPr lang="ru-RU" sz="2600" i="1" dirty="0" err="1"/>
              <a:t>поставяне</a:t>
            </a:r>
            <a:r>
              <a:rPr lang="ru-RU" sz="2600" i="1" dirty="0"/>
              <a:t> на 11</a:t>
            </a:r>
            <a:r>
              <a:rPr lang="en-US" sz="2600" i="1" dirty="0">
                <a:solidFill>
                  <a:srgbClr val="00B050"/>
                </a:solidFill>
              </a:rPr>
              <a:t>-</a:t>
            </a:r>
            <a:r>
              <a:rPr lang="ru-RU" sz="2600" i="1" dirty="0"/>
              <a:t>та доза от </a:t>
            </a:r>
            <a:r>
              <a:rPr lang="ru-RU" sz="2600" i="1" dirty="0" err="1"/>
              <a:t>всеки</a:t>
            </a:r>
            <a:r>
              <a:rPr lang="ru-RU" sz="2600" i="1" dirty="0"/>
              <a:t> флакон?</a:t>
            </a:r>
            <a:endParaRPr lang="bg-BG" sz="2600" i="1" dirty="0"/>
          </a:p>
        </p:txBody>
      </p:sp>
      <p:pic>
        <p:nvPicPr>
          <p:cNvPr id="5" name="Контейнер за съдържание 4">
            <a:extLst>
              <a:ext uri="{FF2B5EF4-FFF2-40B4-BE49-F238E27FC236}">
                <a16:creationId xmlns:a16="http://schemas.microsoft.com/office/drawing/2014/main" id="{48EA5E08-D562-40D2-8DA1-3927248492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0245" y="2034385"/>
            <a:ext cx="8131278" cy="4295729"/>
          </a:xfrm>
        </p:spPr>
      </p:pic>
    </p:spTree>
    <p:extLst>
      <p:ext uri="{BB962C8B-B14F-4D97-AF65-F5344CB8AC3E}">
        <p14:creationId xmlns:p14="http://schemas.microsoft.com/office/powerpoint/2010/main" val="874741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97" y="488799"/>
            <a:ext cx="5146529" cy="1325563"/>
          </a:xfrm>
        </p:spPr>
        <p:txBody>
          <a:bodyPr>
            <a:normAutofit/>
          </a:bodyPr>
          <a:lstStyle/>
          <a:p>
            <a:r>
              <a:rPr lang="ru-RU" sz="2000" dirty="0"/>
              <a:t>Колко пъти се е наложило да посетите РЗИ за да вземете получените до момента ваксини  към 12.03.2021?</a:t>
            </a:r>
            <a:endParaRPr lang="bg-BG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033634" y="510638"/>
            <a:ext cx="48942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/>
              <a:t>Колко пъти сте посетили РЗИ без да получите ваксина към 12.03.2021?</a:t>
            </a:r>
            <a:br>
              <a:rPr lang="ru-RU" sz="2000" dirty="0"/>
            </a:br>
            <a:endParaRPr lang="bg-BG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612" y="2162175"/>
            <a:ext cx="4713863" cy="29348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9200" y="2162175"/>
            <a:ext cx="5227188" cy="3009593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46109C9-6195-422B-A621-E464A142AD79}"/>
              </a:ext>
            </a:extLst>
          </p:cNvPr>
          <p:cNvSpPr txBox="1">
            <a:spLocks/>
          </p:cNvSpPr>
          <p:nvPr/>
        </p:nvSpPr>
        <p:spPr>
          <a:xfrm>
            <a:off x="232012" y="5737676"/>
            <a:ext cx="5540500" cy="452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bg-BG" sz="2400" b="1" dirty="0"/>
              <a:t>69% ОТ ОПЛ </a:t>
            </a:r>
            <a:r>
              <a:rPr lang="en-GB" sz="2400" b="1" dirty="0"/>
              <a:t>&gt;</a:t>
            </a:r>
            <a:r>
              <a:rPr lang="bg-BG" sz="2400" b="1" dirty="0"/>
              <a:t> ОТ 1 ПЪТ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BB71671-89D9-40E4-ADB2-F6D43D3AC13D}"/>
              </a:ext>
            </a:extLst>
          </p:cNvPr>
          <p:cNvSpPr txBox="1">
            <a:spLocks/>
          </p:cNvSpPr>
          <p:nvPr/>
        </p:nvSpPr>
        <p:spPr>
          <a:xfrm>
            <a:off x="5772512" y="5755238"/>
            <a:ext cx="6155371" cy="8379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bg-BG" sz="2400" b="1" dirty="0"/>
              <a:t>50.6% ОТ ОПЛ СА ИМАЛИ 1-3 ПОСЕЩЕНИЯ БЕЗ ДА ПОЛУЧАТ ВАКСИНА</a:t>
            </a:r>
          </a:p>
        </p:txBody>
      </p:sp>
    </p:spTree>
    <p:extLst>
      <p:ext uri="{BB962C8B-B14F-4D97-AF65-F5344CB8AC3E}">
        <p14:creationId xmlns:p14="http://schemas.microsoft.com/office/powerpoint/2010/main" val="566961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600" i="1" dirty="0"/>
              <a:t>Колко време общо Ви е отнело получаването на ваксини (път до РЗИ, време за получаване, обратен път) към 12.03.2021?</a:t>
            </a:r>
            <a:endParaRPr lang="bg-BG" sz="2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8153" y="1974966"/>
            <a:ext cx="7675694" cy="3674395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E124EC-38F1-450F-AAF7-1A55EBFB3E70}"/>
              </a:ext>
            </a:extLst>
          </p:cNvPr>
          <p:cNvSpPr txBox="1">
            <a:spLocks/>
          </p:cNvSpPr>
          <p:nvPr/>
        </p:nvSpPr>
        <p:spPr>
          <a:xfrm>
            <a:off x="535858" y="5938684"/>
            <a:ext cx="10515599" cy="4721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bg-BG" sz="2400" b="1" dirty="0"/>
              <a:t>70% ОТ ОПЛ СА ОТДЕЛИЛИ 2 ИЛИ ПОВЕЧЕ ЧАСА, ЗА ДА ПОЛУЧАТ ВАКСИНИ</a:t>
            </a:r>
          </a:p>
        </p:txBody>
      </p:sp>
    </p:spTree>
    <p:extLst>
      <p:ext uri="{BB962C8B-B14F-4D97-AF65-F5344CB8AC3E}">
        <p14:creationId xmlns:p14="http://schemas.microsoft.com/office/powerpoint/2010/main" val="3085679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6331320-99D4-402B-ACC9-A50243B6F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600" i="1" dirty="0"/>
              <a:t>В </a:t>
            </a:r>
            <a:r>
              <a:rPr lang="ru-RU" sz="2600" i="1" dirty="0" err="1"/>
              <a:t>Събота</a:t>
            </a:r>
            <a:r>
              <a:rPr lang="ru-RU" sz="2600" i="1" dirty="0"/>
              <a:t> или Неделя, </a:t>
            </a:r>
            <a:r>
              <a:rPr lang="ru-RU" sz="2600" i="1" dirty="0" err="1"/>
              <a:t>посещавали</a:t>
            </a:r>
            <a:r>
              <a:rPr lang="ru-RU" sz="2600" i="1" dirty="0"/>
              <a:t> ли </a:t>
            </a:r>
            <a:r>
              <a:rPr lang="ru-RU" sz="2600" i="1" dirty="0" err="1"/>
              <a:t>сте</a:t>
            </a:r>
            <a:r>
              <a:rPr lang="ru-RU" sz="2600" i="1" dirty="0"/>
              <a:t> РЗИ, за да получите </a:t>
            </a:r>
            <a:r>
              <a:rPr lang="ru-RU" sz="2600" i="1" dirty="0" err="1"/>
              <a:t>ваксина</a:t>
            </a:r>
            <a:r>
              <a:rPr lang="ru-RU" sz="2600" i="1" dirty="0"/>
              <a:t>?</a:t>
            </a:r>
            <a:endParaRPr lang="bg-BG" sz="2600" i="1" dirty="0"/>
          </a:p>
        </p:txBody>
      </p:sp>
      <p:pic>
        <p:nvPicPr>
          <p:cNvPr id="5" name="Контейнер за съдържание 4">
            <a:extLst>
              <a:ext uri="{FF2B5EF4-FFF2-40B4-BE49-F238E27FC236}">
                <a16:creationId xmlns:a16="http://schemas.microsoft.com/office/drawing/2014/main" id="{B57F9D6F-ADB8-4D6F-9758-763DFC55CD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1704" y="2057401"/>
            <a:ext cx="9799696" cy="4058024"/>
          </a:xfrm>
        </p:spPr>
      </p:pic>
    </p:spTree>
    <p:extLst>
      <p:ext uri="{BB962C8B-B14F-4D97-AF65-F5344CB8AC3E}">
        <p14:creationId xmlns:p14="http://schemas.microsoft.com/office/powerpoint/2010/main" val="1273600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О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О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О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1271</Words>
  <Application>Microsoft Office PowerPoint</Application>
  <PresentationFormat>Широк екран</PresentationFormat>
  <Paragraphs>73</Paragraphs>
  <Slides>22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    Резултати от Анкета на НСОПЛБ сред общопрактикуващите лекари (ОПЛ), свързана с ваксинацията срещу КОВИД-19 12-15 март 2021 г. Анализ и Решения.</vt:lpstr>
      <vt:lpstr>                                                        Участници        </vt:lpstr>
      <vt:lpstr>Презентация на PowerPoint</vt:lpstr>
      <vt:lpstr>Какъв е общият брой дози ваксина, получени от Вас към 12.03.2021?</vt:lpstr>
      <vt:lpstr>Какъв брой дози ваксина сте поставили към 12.03.2021</vt:lpstr>
      <vt:lpstr>Използвали ли сте при ваксината на Астра Зенека възможността за поставяне на 11-та доза от всеки флакон?</vt:lpstr>
      <vt:lpstr>Колко пъти се е наложило да посетите РЗИ за да вземете получените до момента ваксини  към 12.03.2021?</vt:lpstr>
      <vt:lpstr>Колко време общо Ви е отнело получаването на ваксини (път до РЗИ, време за получаване, обратен път) към 12.03.2021?</vt:lpstr>
      <vt:lpstr>В Събота или Неделя, посещавали ли сте РЗИ, за да получите ваксина?</vt:lpstr>
      <vt:lpstr>Коя ваксина сте поставяли във Вашата амбулатория?</vt:lpstr>
      <vt:lpstr>Коя ваксина предпочитат Вашите пациенти?</vt:lpstr>
      <vt:lpstr>Готови ли сте да поставяте масово и  иРНК ваксини?</vt:lpstr>
      <vt:lpstr>Презентация на PowerPoint</vt:lpstr>
      <vt:lpstr>ИЗВОДИ</vt:lpstr>
      <vt:lpstr>ИЗВОДИ</vt:lpstr>
      <vt:lpstr>ИЗВОДИ</vt:lpstr>
      <vt:lpstr>ИЗВОДИ</vt:lpstr>
      <vt:lpstr>ПРЕДЛОЖЕНИЯ И ПРЕПОРЪКИ</vt:lpstr>
      <vt:lpstr>ПРЕДЛОЖЕНИЯ И ПРЕПОРЪКИ</vt:lpstr>
      <vt:lpstr>ПРЕДЛОЖЕНИЯ И ПРЕПОРЪКИ</vt:lpstr>
      <vt:lpstr>ПРЕДЛОЖЕНИЯ И ПРЕПОРЪКИ</vt:lpstr>
      <vt:lpstr>ПРЕДЛОЖЕНИЯ И ПРЕПОРЪКИ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Резултати от Анкета на НСОПЛБ свързана с КОВИД-19</dc:title>
  <dc:creator>IY</dc:creator>
  <cp:lastModifiedBy>Lyubomir Kirov</cp:lastModifiedBy>
  <cp:revision>37</cp:revision>
  <dcterms:created xsi:type="dcterms:W3CDTF">2021-03-15T11:13:00Z</dcterms:created>
  <dcterms:modified xsi:type="dcterms:W3CDTF">2021-03-19T07:45:17Z</dcterms:modified>
</cp:coreProperties>
</file>